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84" r:id="rId3"/>
    <p:sldId id="258" r:id="rId4"/>
    <p:sldId id="283" r:id="rId5"/>
    <p:sldId id="264" r:id="rId6"/>
    <p:sldId id="265" r:id="rId7"/>
    <p:sldId id="266" r:id="rId8"/>
    <p:sldId id="269" r:id="rId9"/>
    <p:sldId id="270" r:id="rId10"/>
    <p:sldId id="285" r:id="rId11"/>
    <p:sldId id="277" r:id="rId12"/>
    <p:sldId id="278" r:id="rId13"/>
    <p:sldId id="279" r:id="rId14"/>
    <p:sldId id="280" r:id="rId15"/>
    <p:sldId id="281" r:id="rId16"/>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088" autoAdjust="0"/>
    <p:restoredTop sz="94660" autoAdjust="0"/>
  </p:normalViewPr>
  <p:slideViewPr>
    <p:cSldViewPr snapToGrid="0">
      <p:cViewPr varScale="1">
        <p:scale>
          <a:sx n="68" d="100"/>
          <a:sy n="68" d="100"/>
        </p:scale>
        <p:origin x="312" y="60"/>
      </p:cViewPr>
      <p:guideLst>
        <p:guide orient="horz" pos="3368"/>
        <p:guide pos="47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31703bccef0_0_379: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31703bccef0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1703bccef0_0_38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1703bccef0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1703bccef0_0_39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1703bccef0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31703bccef0_0_411: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31703bccef0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a16="http://schemas.microsoft.com/office/drawing/2014/main" id="{A3AA66E6-E106-3443-4530-99447E39425D}"/>
            </a:ext>
          </a:extLst>
        </p:cNvPr>
        <p:cNvGrpSpPr/>
        <p:nvPr/>
      </p:nvGrpSpPr>
      <p:grpSpPr>
        <a:xfrm>
          <a:off x="0" y="0"/>
          <a:ext cx="0" cy="0"/>
          <a:chOff x="0" y="0"/>
          <a:chExt cx="0" cy="0"/>
        </a:xfrm>
      </p:grpSpPr>
      <p:sp>
        <p:nvSpPr>
          <p:cNvPr id="59" name="Google Shape;59;g2d67c7422a4_0_52:notes">
            <a:extLst>
              <a:ext uri="{FF2B5EF4-FFF2-40B4-BE49-F238E27FC236}">
                <a16:creationId xmlns:a16="http://schemas.microsoft.com/office/drawing/2014/main" id="{C7C49293-AE30-18D9-72B6-230A8DFB9611}"/>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a:extLst>
              <a:ext uri="{FF2B5EF4-FFF2-40B4-BE49-F238E27FC236}">
                <a16:creationId xmlns:a16="http://schemas.microsoft.com/office/drawing/2014/main" id="{B300482E-0BEE-4C23-EEB2-9B47F39E7D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315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a16="http://schemas.microsoft.com/office/drawing/2014/main" id="{76EDE4C8-44BB-CA71-07E9-B40C33DCC146}"/>
            </a:ext>
          </a:extLst>
        </p:cNvPr>
        <p:cNvGrpSpPr/>
        <p:nvPr/>
      </p:nvGrpSpPr>
      <p:grpSpPr>
        <a:xfrm>
          <a:off x="0" y="0"/>
          <a:ext cx="0" cy="0"/>
          <a:chOff x="0" y="0"/>
          <a:chExt cx="0" cy="0"/>
        </a:xfrm>
      </p:grpSpPr>
      <p:sp>
        <p:nvSpPr>
          <p:cNvPr id="84" name="Google Shape;84;g316b4128d45_0_134:notes">
            <a:extLst>
              <a:ext uri="{FF2B5EF4-FFF2-40B4-BE49-F238E27FC236}">
                <a16:creationId xmlns:a16="http://schemas.microsoft.com/office/drawing/2014/main" id="{A03B3D01-6F30-747E-AFE3-CFB3FE713D0E}"/>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a16="http://schemas.microsoft.com/office/drawing/2014/main" id="{4E40467E-E9DD-0B46-90E2-0A5B4CAC20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1175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hyperlink" Target="http://132virtualwing.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hyperlink" Target="http://132virtualwing.or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hyperlink" Target="http://132virtualwing.org/" TargetMode="External"/><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hyperlink" Target="http://132virtualwing.org/" TargetMode="Externa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6.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SRNTGT103 </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err="1"/>
              <a:t>Murmashi</a:t>
            </a:r>
            <a:r>
              <a:rPr lang="en-GB" sz="4000" dirty="0"/>
              <a:t> Bomb Factory</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SECRET - DCS WORLD</a:t>
            </a:r>
            <a:endParaRPr b="1">
              <a:solidFill>
                <a:srgbClr val="FF0000"/>
              </a:solidFill>
            </a:endParaRPr>
          </a:p>
          <a:p>
            <a:pPr marL="0" lvl="0" indent="0" algn="ctr" rtl="0">
              <a:spcBef>
                <a:spcPts val="0"/>
              </a:spcBef>
              <a:spcAft>
                <a:spcPts val="0"/>
              </a:spcAft>
              <a:buNone/>
            </a:pPr>
            <a:r>
              <a:rPr lang="fr" b="1">
                <a:solidFill>
                  <a:srgbClr val="FF0000"/>
                </a:solidFill>
              </a:rPr>
              <a:t> REL TO COALITION</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SECRET - DCS WORLD</a:t>
            </a:r>
            <a:endParaRPr b="1" dirty="0">
              <a:solidFill>
                <a:srgbClr val="FF0000"/>
              </a:solidFill>
            </a:endParaRPr>
          </a:p>
          <a:p>
            <a:pPr marL="0" lvl="0" indent="0" algn="ctr" rtl="0">
              <a:spcBef>
                <a:spcPts val="0"/>
              </a:spcBef>
              <a:spcAft>
                <a:spcPts val="0"/>
              </a:spcAft>
              <a:buNone/>
            </a:pPr>
            <a:r>
              <a:rPr lang="fr" b="1" dirty="0">
                <a:solidFill>
                  <a:srgbClr val="FF0000"/>
                </a:solidFill>
              </a:rPr>
              <a:t> REL TO COALITION</a:t>
            </a:r>
            <a:endParaRPr b="1" dirty="0">
              <a:solidFill>
                <a:srgbClr val="FF0000"/>
              </a:solidFill>
            </a:endParaRPr>
          </a:p>
        </p:txBody>
      </p:sp>
      <p:pic>
        <p:nvPicPr>
          <p:cNvPr id="2" name="Picture 1" descr="D:\GIT PROJECTS\OPAT-background\Virtual Intelligence Service only logo.PNG">
            <a:extLst>
              <a:ext uri="{FF2B5EF4-FFF2-40B4-BE49-F238E27FC236}">
                <a16:creationId xmlns:a16="http://schemas.microsoft.com/office/drawing/2014/main" id="{C90FA22A-E766-0A6E-9693-C7210401D9E3}"/>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4B572A12-6AC2-67B3-82EA-AE7B458768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111" y="3151164"/>
            <a:ext cx="12915868" cy="388764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D:\GIT PROJECTS\OPAT-background\Virtual Intelligence Service only logo.PNG">
            <a:extLst>
              <a:ext uri="{FF2B5EF4-FFF2-40B4-BE49-F238E27FC236}">
                <a16:creationId xmlns:a16="http://schemas.microsoft.com/office/drawing/2014/main" id="{B121B03A-7D46-9019-7897-4F5816D072CE}"/>
              </a:ext>
            </a:extLst>
          </p:cNvPr>
          <p:cNvPicPr>
            <a:picLocks noChangeAspect="1" noChangeArrowheads="1"/>
          </p:cNvPicPr>
          <p:nvPr/>
        </p:nvPicPr>
        <p:blipFill>
          <a:blip r:embed="rId3"/>
          <a:srcRect/>
          <a:stretch>
            <a:fillRect/>
          </a:stretch>
        </p:blipFill>
        <p:spPr bwMode="auto">
          <a:xfrm>
            <a:off x="164957" y="296618"/>
            <a:ext cx="2225675" cy="1958975"/>
          </a:xfrm>
          <a:prstGeom prst="rect">
            <a:avLst/>
          </a:prstGeom>
          <a:noFill/>
        </p:spPr>
      </p:pic>
    </p:spTree>
    <p:extLst>
      <p:ext uri="{BB962C8B-B14F-4D97-AF65-F5344CB8AC3E}">
        <p14:creationId xmlns:p14="http://schemas.microsoft.com/office/powerpoint/2010/main" val="1244063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MILITARY KILL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a:solidFill>
                            <a:schemeClr val="dk1"/>
                          </a:solidFill>
                        </a:rPr>
                        <a:t>Definition:</a:t>
                      </a:r>
                      <a:r>
                        <a:rPr lang="fr" sz="160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5"/>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Collateral Damage Estimation Levels</a:t>
            </a:r>
            <a:endParaRPr sz="4200" b="1" u="sng">
              <a:solidFill>
                <a:schemeClr val="dk1"/>
              </a:solidFill>
            </a:endParaRPr>
          </a:p>
        </p:txBody>
      </p:sp>
      <p:pic>
        <p:nvPicPr>
          <p:cNvPr id="331" name="Google Shape;331;p35"/>
          <p:cNvPicPr preferRelativeResize="0"/>
          <p:nvPr/>
        </p:nvPicPr>
        <p:blipFill rotWithShape="1">
          <a:blip r:embed="rId3">
            <a:alphaModFix/>
          </a:blip>
          <a:srcRect t="24637" b="6925"/>
          <a:stretch/>
        </p:blipFill>
        <p:spPr>
          <a:xfrm>
            <a:off x="0" y="2801225"/>
            <a:ext cx="15119999" cy="7890775"/>
          </a:xfrm>
          <a:prstGeom prst="rect">
            <a:avLst/>
          </a:prstGeom>
          <a:noFill/>
          <a:ln>
            <a:noFill/>
          </a:ln>
        </p:spPr>
      </p:pic>
      <p:pic>
        <p:nvPicPr>
          <p:cNvPr id="332" name="Google Shape;332;p35">
            <a:hlinkClick r:id="rId4"/>
          </p:cNvPr>
          <p:cNvPicPr preferRelativeResize="0"/>
          <p:nvPr/>
        </p:nvPicPr>
        <p:blipFill rotWithShape="1">
          <a:blip r:embed="rId5">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6"/>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Collateral Damage Estimation Methodology</a:t>
            </a:r>
            <a:endParaRPr sz="4200" b="1" u="sng">
              <a:solidFill>
                <a:schemeClr val="dk1"/>
              </a:solidFill>
            </a:endParaRPr>
          </a:p>
        </p:txBody>
      </p:sp>
      <p:pic>
        <p:nvPicPr>
          <p:cNvPr id="338" name="Google Shape;338;p36"/>
          <p:cNvPicPr preferRelativeResize="0"/>
          <p:nvPr/>
        </p:nvPicPr>
        <p:blipFill>
          <a:blip r:embed="rId3">
            <a:alphaModFix/>
          </a:blip>
          <a:stretch>
            <a:fillRect/>
          </a:stretch>
        </p:blipFill>
        <p:spPr>
          <a:xfrm>
            <a:off x="3464863" y="1399100"/>
            <a:ext cx="8190273" cy="9292902"/>
          </a:xfrm>
          <a:prstGeom prst="rect">
            <a:avLst/>
          </a:prstGeom>
          <a:noFill/>
          <a:ln>
            <a:noFill/>
          </a:ln>
        </p:spPr>
      </p:pic>
      <p:pic>
        <p:nvPicPr>
          <p:cNvPr id="339" name="Google Shape;339;p36">
            <a:hlinkClick r:id="rId4"/>
          </p:cNvPr>
          <p:cNvPicPr preferRelativeResize="0"/>
          <p:nvPr/>
        </p:nvPicPr>
        <p:blipFill rotWithShape="1">
          <a:blip r:embed="rId5">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7"/>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Risk Estimate Distance Table</a:t>
            </a:r>
            <a:endParaRPr sz="4200" b="1" u="sng">
              <a:solidFill>
                <a:schemeClr val="dk1"/>
              </a:solidFill>
            </a:endParaRPr>
          </a:p>
          <a:p>
            <a:pPr marL="0" lvl="0" indent="0" algn="ctr" rtl="0">
              <a:spcBef>
                <a:spcPts val="0"/>
              </a:spcBef>
              <a:spcAft>
                <a:spcPts val="0"/>
              </a:spcAft>
              <a:buNone/>
            </a:pPr>
            <a:r>
              <a:rPr lang="fr" sz="4200" b="1" u="sng">
                <a:solidFill>
                  <a:schemeClr val="dk1"/>
                </a:solidFill>
              </a:rPr>
              <a:t>(Fixed-Wing, 2007)</a:t>
            </a:r>
            <a:endParaRPr sz="4200" b="1" u="sng">
              <a:solidFill>
                <a:schemeClr val="dk1"/>
              </a:solidFill>
            </a:endParaRPr>
          </a:p>
        </p:txBody>
      </p:sp>
      <p:grpSp>
        <p:nvGrpSpPr>
          <p:cNvPr id="345" name="Google Shape;345;p37"/>
          <p:cNvGrpSpPr/>
          <p:nvPr/>
        </p:nvGrpSpPr>
        <p:grpSpPr>
          <a:xfrm>
            <a:off x="30843" y="3486850"/>
            <a:ext cx="15048001" cy="5068075"/>
            <a:chOff x="0" y="2572450"/>
            <a:chExt cx="15048001" cy="5068075"/>
          </a:xfrm>
        </p:grpSpPr>
        <p:pic>
          <p:nvPicPr>
            <p:cNvPr id="346" name="Google Shape;346;p37"/>
            <p:cNvPicPr preferRelativeResize="0"/>
            <p:nvPr/>
          </p:nvPicPr>
          <p:blipFill>
            <a:blip r:embed="rId3">
              <a:alphaModFix/>
            </a:blip>
            <a:stretch>
              <a:fillRect/>
            </a:stretch>
          </p:blipFill>
          <p:spPr>
            <a:xfrm>
              <a:off x="10080000" y="2597466"/>
              <a:ext cx="4968001" cy="5018038"/>
            </a:xfrm>
            <a:prstGeom prst="rect">
              <a:avLst/>
            </a:prstGeom>
            <a:noFill/>
            <a:ln w="9525" cap="flat" cmpd="sng">
              <a:solidFill>
                <a:schemeClr val="dk1"/>
              </a:solidFill>
              <a:prstDash val="solid"/>
              <a:round/>
              <a:headEnd type="none" w="sm" len="sm"/>
              <a:tailEnd type="none" w="sm" len="sm"/>
            </a:ln>
          </p:spPr>
        </p:pic>
        <p:pic>
          <p:nvPicPr>
            <p:cNvPr id="347" name="Google Shape;347;p37"/>
            <p:cNvPicPr preferRelativeResize="0"/>
            <p:nvPr/>
          </p:nvPicPr>
          <p:blipFill>
            <a:blip r:embed="rId4">
              <a:alphaModFix/>
            </a:blip>
            <a:stretch>
              <a:fillRect/>
            </a:stretch>
          </p:blipFill>
          <p:spPr>
            <a:xfrm>
              <a:off x="0" y="2572450"/>
              <a:ext cx="4967999" cy="5068075"/>
            </a:xfrm>
            <a:prstGeom prst="rect">
              <a:avLst/>
            </a:prstGeom>
            <a:noFill/>
            <a:ln w="9525" cap="flat" cmpd="sng">
              <a:solidFill>
                <a:schemeClr val="dk1"/>
              </a:solidFill>
              <a:prstDash val="solid"/>
              <a:round/>
              <a:headEnd type="none" w="sm" len="sm"/>
              <a:tailEnd type="none" w="sm" len="sm"/>
            </a:ln>
          </p:spPr>
        </p:pic>
        <p:pic>
          <p:nvPicPr>
            <p:cNvPr id="348" name="Google Shape;348;p37"/>
            <p:cNvPicPr preferRelativeResize="0"/>
            <p:nvPr/>
          </p:nvPicPr>
          <p:blipFill>
            <a:blip r:embed="rId5">
              <a:alphaModFix/>
            </a:blip>
            <a:stretch>
              <a:fillRect/>
            </a:stretch>
          </p:blipFill>
          <p:spPr>
            <a:xfrm>
              <a:off x="5040001" y="2945950"/>
              <a:ext cx="4968000" cy="4321087"/>
            </a:xfrm>
            <a:prstGeom prst="rect">
              <a:avLst/>
            </a:prstGeom>
            <a:noFill/>
            <a:ln w="9525" cap="flat" cmpd="sng">
              <a:solidFill>
                <a:schemeClr val="dk1"/>
              </a:solidFill>
              <a:prstDash val="solid"/>
              <a:round/>
              <a:headEnd type="none" w="sm" len="sm"/>
              <a:tailEnd type="none" w="sm" len="sm"/>
            </a:ln>
          </p:spPr>
        </p:pic>
      </p:grpSp>
      <p:pic>
        <p:nvPicPr>
          <p:cNvPr id="349" name="Google Shape;349;p37">
            <a:hlinkClick r:id="rId6"/>
          </p:cNvPr>
          <p:cNvPicPr preferRelativeResize="0"/>
          <p:nvPr/>
        </p:nvPicPr>
        <p:blipFill rotWithShape="1">
          <a:blip r:embed="rId7">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8"/>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Risk Estimate Distance Table</a:t>
            </a:r>
            <a:endParaRPr sz="4200" b="1" u="sng">
              <a:solidFill>
                <a:schemeClr val="dk1"/>
              </a:solidFill>
            </a:endParaRPr>
          </a:p>
          <a:p>
            <a:pPr marL="0" lvl="0" indent="0" algn="ctr" rtl="0">
              <a:spcBef>
                <a:spcPts val="0"/>
              </a:spcBef>
              <a:spcAft>
                <a:spcPts val="0"/>
              </a:spcAft>
              <a:buNone/>
            </a:pPr>
            <a:r>
              <a:rPr lang="fr" sz="4200" b="1" u="sng">
                <a:solidFill>
                  <a:schemeClr val="dk1"/>
                </a:solidFill>
              </a:rPr>
              <a:t>(Fixed-Wing, 2023)</a:t>
            </a:r>
            <a:endParaRPr sz="4200" b="1" u="sng">
              <a:solidFill>
                <a:schemeClr val="dk1"/>
              </a:solidFill>
            </a:endParaRPr>
          </a:p>
        </p:txBody>
      </p:sp>
      <p:grpSp>
        <p:nvGrpSpPr>
          <p:cNvPr id="355" name="Google Shape;355;p38"/>
          <p:cNvGrpSpPr/>
          <p:nvPr/>
        </p:nvGrpSpPr>
        <p:grpSpPr>
          <a:xfrm>
            <a:off x="22679" y="3059213"/>
            <a:ext cx="15074644" cy="6758227"/>
            <a:chOff x="22679" y="2469563"/>
            <a:chExt cx="15074644" cy="6758227"/>
          </a:xfrm>
        </p:grpSpPr>
        <p:pic>
          <p:nvPicPr>
            <p:cNvPr id="356" name="Google Shape;356;p38"/>
            <p:cNvPicPr preferRelativeResize="0"/>
            <p:nvPr/>
          </p:nvPicPr>
          <p:blipFill>
            <a:blip r:embed="rId3">
              <a:alphaModFix/>
            </a:blip>
            <a:stretch>
              <a:fillRect/>
            </a:stretch>
          </p:blipFill>
          <p:spPr>
            <a:xfrm>
              <a:off x="22679" y="2544438"/>
              <a:ext cx="4968001" cy="6608512"/>
            </a:xfrm>
            <a:prstGeom prst="rect">
              <a:avLst/>
            </a:prstGeom>
            <a:noFill/>
            <a:ln w="9525" cap="flat" cmpd="sng">
              <a:solidFill>
                <a:schemeClr val="dk1"/>
              </a:solidFill>
              <a:prstDash val="solid"/>
              <a:round/>
              <a:headEnd type="none" w="sm" len="sm"/>
              <a:tailEnd type="none" w="sm" len="sm"/>
            </a:ln>
          </p:spPr>
        </p:pic>
        <p:pic>
          <p:nvPicPr>
            <p:cNvPr id="357" name="Google Shape;357;p38"/>
            <p:cNvPicPr preferRelativeResize="0"/>
            <p:nvPr/>
          </p:nvPicPr>
          <p:blipFill rotWithShape="1">
            <a:blip r:embed="rId4">
              <a:alphaModFix/>
            </a:blip>
            <a:srcRect b="-50"/>
            <a:stretch/>
          </p:blipFill>
          <p:spPr>
            <a:xfrm>
              <a:off x="5076001" y="2469563"/>
              <a:ext cx="4968000" cy="6758227"/>
            </a:xfrm>
            <a:prstGeom prst="rect">
              <a:avLst/>
            </a:prstGeom>
            <a:noFill/>
            <a:ln w="9525" cap="flat" cmpd="sng">
              <a:solidFill>
                <a:schemeClr val="dk1"/>
              </a:solidFill>
              <a:prstDash val="solid"/>
              <a:round/>
              <a:headEnd type="none" w="sm" len="sm"/>
              <a:tailEnd type="none" w="sm" len="sm"/>
            </a:ln>
          </p:spPr>
        </p:pic>
        <p:pic>
          <p:nvPicPr>
            <p:cNvPr id="358" name="Google Shape;358;p38"/>
            <p:cNvPicPr preferRelativeResize="0"/>
            <p:nvPr/>
          </p:nvPicPr>
          <p:blipFill>
            <a:blip r:embed="rId5">
              <a:alphaModFix/>
            </a:blip>
            <a:stretch>
              <a:fillRect/>
            </a:stretch>
          </p:blipFill>
          <p:spPr>
            <a:xfrm>
              <a:off x="10129322" y="2471150"/>
              <a:ext cx="4968000" cy="6755050"/>
            </a:xfrm>
            <a:prstGeom prst="rect">
              <a:avLst/>
            </a:prstGeom>
            <a:noFill/>
            <a:ln w="9525" cap="flat" cmpd="sng">
              <a:solidFill>
                <a:schemeClr val="dk1"/>
              </a:solidFill>
              <a:prstDash val="solid"/>
              <a:round/>
              <a:headEnd type="none" w="sm" len="sm"/>
              <a:tailEnd type="none" w="sm" len="sm"/>
            </a:ln>
          </p:spPr>
        </p:pic>
      </p:grpSp>
      <p:pic>
        <p:nvPicPr>
          <p:cNvPr id="359" name="Google Shape;359;p38">
            <a:hlinkClick r:id="rId6"/>
          </p:cNvPr>
          <p:cNvPicPr preferRelativeResize="0"/>
          <p:nvPr/>
        </p:nvPicPr>
        <p:blipFill rotWithShape="1">
          <a:blip r:embed="rId7">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a16="http://schemas.microsoft.com/office/drawing/2014/main" id="{11395FE8-9CDE-A924-43F9-864FB9C64D0C}"/>
            </a:ext>
          </a:extLst>
        </p:cNvPr>
        <p:cNvGrpSpPr/>
        <p:nvPr/>
      </p:nvGrpSpPr>
      <p:grpSpPr>
        <a:xfrm>
          <a:off x="0" y="0"/>
          <a:ext cx="0" cy="0"/>
          <a:chOff x="0" y="0"/>
          <a:chExt cx="0" cy="0"/>
        </a:xfrm>
      </p:grpSpPr>
      <p:pic>
        <p:nvPicPr>
          <p:cNvPr id="16" name="Picture 15" descr="A close-up of a map&#10;&#10;Description automatically generated">
            <a:extLst>
              <a:ext uri="{FF2B5EF4-FFF2-40B4-BE49-F238E27FC236}">
                <a16:creationId xmlns:a16="http://schemas.microsoft.com/office/drawing/2014/main" id="{ED84F24A-E855-1B5A-EDFB-4E2F3F073C18}"/>
              </a:ext>
            </a:extLst>
          </p:cNvPr>
          <p:cNvPicPr>
            <a:picLocks noChangeAspect="1"/>
          </p:cNvPicPr>
          <p:nvPr/>
        </p:nvPicPr>
        <p:blipFill>
          <a:blip r:embed="rId3"/>
          <a:srcRect l="9845" t="7275" r="26685" b="5430"/>
          <a:stretch/>
        </p:blipFill>
        <p:spPr>
          <a:xfrm>
            <a:off x="0" y="1898403"/>
            <a:ext cx="15117415" cy="8771715"/>
          </a:xfrm>
          <a:prstGeom prst="rect">
            <a:avLst/>
          </a:prstGeom>
        </p:spPr>
      </p:pic>
      <p:grpSp>
        <p:nvGrpSpPr>
          <p:cNvPr id="5" name="Group 4">
            <a:extLst>
              <a:ext uri="{FF2B5EF4-FFF2-40B4-BE49-F238E27FC236}">
                <a16:creationId xmlns:a16="http://schemas.microsoft.com/office/drawing/2014/main" id="{78A4474B-E12F-7161-C6B9-AD5942FA4CE8}"/>
              </a:ext>
            </a:extLst>
          </p:cNvPr>
          <p:cNvGrpSpPr/>
          <p:nvPr/>
        </p:nvGrpSpPr>
        <p:grpSpPr>
          <a:xfrm>
            <a:off x="0" y="0"/>
            <a:ext cx="15119350" cy="1980670"/>
            <a:chOff x="0" y="0"/>
            <a:chExt cx="15119350" cy="1980670"/>
          </a:xfrm>
        </p:grpSpPr>
        <p:sp>
          <p:nvSpPr>
            <p:cNvPr id="23" name="Rectangle 22">
              <a:extLst>
                <a:ext uri="{FF2B5EF4-FFF2-40B4-BE49-F238E27FC236}">
                  <a16:creationId xmlns:a16="http://schemas.microsoft.com/office/drawing/2014/main" id="{D390C5E5-D36A-CBEA-32ED-B2A836E7813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9" name="TextBox 28">
              <a:extLst>
                <a:ext uri="{FF2B5EF4-FFF2-40B4-BE49-F238E27FC236}">
                  <a16:creationId xmlns:a16="http://schemas.microsoft.com/office/drawing/2014/main" id="{4C06A7CC-5929-7D14-52C6-03D8250DEAD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 name="Picture 3">
              <a:extLst>
                <a:ext uri="{FF2B5EF4-FFF2-40B4-BE49-F238E27FC236}">
                  <a16:creationId xmlns:a16="http://schemas.microsoft.com/office/drawing/2014/main" id="{060082EC-2AC9-5AD4-1B16-FA6EAFFDF18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id="{E4E81F92-CE40-2660-2728-5A7A7D40CC86}"/>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id="{0B9C2190-864B-0DEC-8199-ACF811A166F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54F08FFC-DF8B-74C1-603B-50D0373C2DF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2776D092-2DB3-70B0-F997-4DB5AF312A1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A9CAC8C3-CF8F-BBE9-CD06-65275DEFF5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2FDAA1E2-8269-1305-C1BF-43FEFEFE5F7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E1543EC9-57A0-97C9-EDA2-D5C756D0A4E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a16="http://schemas.microsoft.com/office/drawing/2014/main" id="{B8063C59-EC03-9252-81F5-2F64399198C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28" name="TextBox 27">
              <a:extLst>
                <a:ext uri="{FF2B5EF4-FFF2-40B4-BE49-F238E27FC236}">
                  <a16:creationId xmlns:a16="http://schemas.microsoft.com/office/drawing/2014/main" id="{4175C578-F9C7-87E1-06E3-7EBEB69A4A2A}"/>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30" name="TextBox 29">
              <a:extLst>
                <a:ext uri="{FF2B5EF4-FFF2-40B4-BE49-F238E27FC236}">
                  <a16:creationId xmlns:a16="http://schemas.microsoft.com/office/drawing/2014/main" id="{B61ACEF9-19E2-8F14-0800-F631D012616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1" name="TextBox 30">
              <a:extLst>
                <a:ext uri="{FF2B5EF4-FFF2-40B4-BE49-F238E27FC236}">
                  <a16:creationId xmlns:a16="http://schemas.microsoft.com/office/drawing/2014/main" id="{1CC62957-15C4-B564-F2C9-F6947749D6C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2" name="Picture 1" descr="D:\GIT PROJECTS\OPAT-background\Virtual Intelligence Service only logo.PNG">
              <a:extLst>
                <a:ext uri="{FF2B5EF4-FFF2-40B4-BE49-F238E27FC236}">
                  <a16:creationId xmlns:a16="http://schemas.microsoft.com/office/drawing/2014/main" id="{B3177879-1ED9-FEDD-F30E-C9176630EF2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4" name="Rektangel 11">
              <a:extLst>
                <a:ext uri="{FF2B5EF4-FFF2-40B4-BE49-F238E27FC236}">
                  <a16:creationId xmlns:a16="http://schemas.microsoft.com/office/drawing/2014/main" id="{FF272179-214C-058E-FD42-C186C1307BBA}"/>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Google Shape;67;p14">
            <a:extLst>
              <a:ext uri="{FF2B5EF4-FFF2-40B4-BE49-F238E27FC236}">
                <a16:creationId xmlns:a16="http://schemas.microsoft.com/office/drawing/2014/main" id="{05D4DC11-14B0-52A2-7326-ECF9911AD552}"/>
              </a:ext>
            </a:extLst>
          </p:cNvPr>
          <p:cNvSpPr txBox="1"/>
          <p:nvPr/>
        </p:nvSpPr>
        <p:spPr>
          <a:xfrm>
            <a:off x="9303785" y="5592137"/>
            <a:ext cx="1869900" cy="8940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err="1"/>
              <a:t>Murmashi</a:t>
            </a:r>
            <a:r>
              <a:rPr lang="en-GB" sz="1400" b="1" dirty="0"/>
              <a:t> Bomb Factory</a:t>
            </a:r>
            <a:br>
              <a:rPr lang="en-GB" b="1" dirty="0">
                <a:solidFill>
                  <a:schemeClr val="dk1"/>
                </a:solidFill>
              </a:rPr>
            </a:br>
            <a:r>
              <a:rPr lang="en-GB" b="1" dirty="0">
                <a:solidFill>
                  <a:schemeClr val="dk1"/>
                </a:solidFill>
              </a:rPr>
              <a:t>SRNTGT103</a:t>
            </a:r>
            <a:endParaRPr b="1" dirty="0">
              <a:solidFill>
                <a:schemeClr val="dk1"/>
              </a:solidFill>
            </a:endParaRPr>
          </a:p>
        </p:txBody>
      </p:sp>
      <p:cxnSp>
        <p:nvCxnSpPr>
          <p:cNvPr id="68" name="Google Shape;68;p14">
            <a:extLst>
              <a:ext uri="{FF2B5EF4-FFF2-40B4-BE49-F238E27FC236}">
                <a16:creationId xmlns:a16="http://schemas.microsoft.com/office/drawing/2014/main" id="{285C59AC-2C9E-EC0B-ABFB-DDE5A11701B5}"/>
              </a:ext>
            </a:extLst>
          </p:cNvPr>
          <p:cNvCxnSpPr>
            <a:cxnSpLocks/>
            <a:stCxn id="69" idx="3"/>
            <a:endCxn id="67" idx="1"/>
          </p:cNvCxnSpPr>
          <p:nvPr/>
        </p:nvCxnSpPr>
        <p:spPr>
          <a:xfrm flipV="1">
            <a:off x="8208857" y="6039177"/>
            <a:ext cx="1094928" cy="1057274"/>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a:extLst>
              <a:ext uri="{FF2B5EF4-FFF2-40B4-BE49-F238E27FC236}">
                <a16:creationId xmlns:a16="http://schemas.microsoft.com/office/drawing/2014/main" id="{DC525267-033D-F1A3-F59C-4A85D11B44FF}"/>
              </a:ext>
            </a:extLst>
          </p:cNvPr>
          <p:cNvSpPr/>
          <p:nvPr/>
        </p:nvSpPr>
        <p:spPr>
          <a:xfrm>
            <a:off x="7488857" y="6736451"/>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7" name="TextBox 26">
            <a:extLst>
              <a:ext uri="{FF2B5EF4-FFF2-40B4-BE49-F238E27FC236}">
                <a16:creationId xmlns:a16="http://schemas.microsoft.com/office/drawing/2014/main" id="{5FD214AD-6369-B5BC-470F-242F52F2E4E4}"/>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1/1</a:t>
            </a:r>
            <a:endParaRPr lang="en-GB" sz="2000" b="1" dirty="0"/>
          </a:p>
        </p:txBody>
      </p:sp>
      <p:grpSp>
        <p:nvGrpSpPr>
          <p:cNvPr id="10" name="Group 9">
            <a:extLst>
              <a:ext uri="{FF2B5EF4-FFF2-40B4-BE49-F238E27FC236}">
                <a16:creationId xmlns:a16="http://schemas.microsoft.com/office/drawing/2014/main" id="{545B7388-7FCE-EA7B-A61E-FA1A1582EB6D}"/>
              </a:ext>
            </a:extLst>
          </p:cNvPr>
          <p:cNvGrpSpPr/>
          <p:nvPr/>
        </p:nvGrpSpPr>
        <p:grpSpPr>
          <a:xfrm>
            <a:off x="14195180" y="2629410"/>
            <a:ext cx="559046" cy="692832"/>
            <a:chOff x="15526400" y="3343535"/>
            <a:chExt cx="1172983" cy="1324523"/>
          </a:xfrm>
        </p:grpSpPr>
        <p:sp>
          <p:nvSpPr>
            <p:cNvPr id="9" name="Freeform: Shape 8">
              <a:extLst>
                <a:ext uri="{FF2B5EF4-FFF2-40B4-BE49-F238E27FC236}">
                  <a16:creationId xmlns:a16="http://schemas.microsoft.com/office/drawing/2014/main" id="{543A472D-07A9-1AA8-2B0D-9D235EA504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Google Shape;66;p14">
              <a:extLst>
                <a:ext uri="{FF2B5EF4-FFF2-40B4-BE49-F238E27FC236}">
                  <a16:creationId xmlns:a16="http://schemas.microsoft.com/office/drawing/2014/main" id="{6125D825-0410-C48C-B224-1205338D4E7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p14="http://schemas.microsoft.com/office/powerpoint/2010/main" val="304237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46" name="Picture 45" descr="A map of a city&#10;&#10;Description automatically generated">
            <a:extLst>
              <a:ext uri="{FF2B5EF4-FFF2-40B4-BE49-F238E27FC236}">
                <a16:creationId xmlns:a16="http://schemas.microsoft.com/office/drawing/2014/main" id="{40BCDE23-F69C-192E-BB28-F1BCFA11479A}"/>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9000"/>
                    </a14:imgEffect>
                    <a14:imgEffect>
                      <a14:saturation sat="0"/>
                    </a14:imgEffect>
                  </a14:imgLayer>
                </a14:imgProps>
              </a:ext>
            </a:extLst>
          </a:blip>
          <a:srcRect l="18269" t="6671" r="15802" b="3065"/>
          <a:stretch/>
        </p:blipFill>
        <p:spPr>
          <a:xfrm>
            <a:off x="0" y="1937311"/>
            <a:ext cx="15119350" cy="8732807"/>
          </a:xfrm>
          <a:prstGeom prst="rect">
            <a:avLst/>
          </a:prstGeom>
        </p:spPr>
      </p:pic>
      <p:grpSp>
        <p:nvGrpSpPr>
          <p:cNvPr id="26" name="Group 25">
            <a:extLst>
              <a:ext uri="{FF2B5EF4-FFF2-40B4-BE49-F238E27FC236}">
                <a16:creationId xmlns:a16="http://schemas.microsoft.com/office/drawing/2014/main" id="{F5CD73CC-DBAA-D895-E1FF-13695D4A163F}"/>
              </a:ext>
            </a:extLst>
          </p:cNvPr>
          <p:cNvGrpSpPr/>
          <p:nvPr/>
        </p:nvGrpSpPr>
        <p:grpSpPr>
          <a:xfrm>
            <a:off x="0" y="0"/>
            <a:ext cx="15119350" cy="1980670"/>
            <a:chOff x="0" y="0"/>
            <a:chExt cx="15119350" cy="1980670"/>
          </a:xfrm>
        </p:grpSpPr>
        <p:sp>
          <p:nvSpPr>
            <p:cNvPr id="27" name="Rectangle 26">
              <a:extLst>
                <a:ext uri="{FF2B5EF4-FFF2-40B4-BE49-F238E27FC236}">
                  <a16:creationId xmlns:a16="http://schemas.microsoft.com/office/drawing/2014/main" id="{3E4217FE-7860-8DEB-96FF-2E0A038F634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8" name="TextBox 27">
              <a:extLst>
                <a:ext uri="{FF2B5EF4-FFF2-40B4-BE49-F238E27FC236}">
                  <a16:creationId xmlns:a16="http://schemas.microsoft.com/office/drawing/2014/main" id="{74FE0628-BB9C-AF14-102B-BB279EADEF59}"/>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9" name="Picture 3">
              <a:extLst>
                <a:ext uri="{FF2B5EF4-FFF2-40B4-BE49-F238E27FC236}">
                  <a16:creationId xmlns:a16="http://schemas.microsoft.com/office/drawing/2014/main" id="{8F0E1F3F-5A50-B167-6FCF-497532B3319F}"/>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30" name="Group 29">
              <a:extLst>
                <a:ext uri="{FF2B5EF4-FFF2-40B4-BE49-F238E27FC236}">
                  <a16:creationId xmlns:a16="http://schemas.microsoft.com/office/drawing/2014/main" id="{AE4D4264-0A2D-0ECE-F37B-295952BD7862}"/>
                </a:ext>
              </a:extLst>
            </p:cNvPr>
            <p:cNvGrpSpPr/>
            <p:nvPr/>
          </p:nvGrpSpPr>
          <p:grpSpPr>
            <a:xfrm>
              <a:off x="1" y="0"/>
              <a:ext cx="15119349" cy="1921524"/>
              <a:chOff x="1" y="-1616"/>
              <a:chExt cx="15119349" cy="1921524"/>
            </a:xfrm>
          </p:grpSpPr>
          <p:sp>
            <p:nvSpPr>
              <p:cNvPr id="37" name="Rectangle 36">
                <a:extLst>
                  <a:ext uri="{FF2B5EF4-FFF2-40B4-BE49-F238E27FC236}">
                    <a16:creationId xmlns:a16="http://schemas.microsoft.com/office/drawing/2014/main" id="{CB3E9A16-46D8-EF82-F2A9-0A90E4A54B83}"/>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AC097C9B-A0B8-68E2-F298-025473D6473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EF35689B-7C41-DCD8-C686-A16660340F3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EC974B8B-B396-8EFD-50A2-A4FFDA7F7A3E}"/>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a:extLst>
                  <a:ext uri="{FF2B5EF4-FFF2-40B4-BE49-F238E27FC236}">
                    <a16:creationId xmlns:a16="http://schemas.microsoft.com/office/drawing/2014/main" id="{FEAE6AD0-23E5-CC27-7F76-7B89D29107C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a:extLst>
                  <a:ext uri="{FF2B5EF4-FFF2-40B4-BE49-F238E27FC236}">
                    <a16:creationId xmlns:a16="http://schemas.microsoft.com/office/drawing/2014/main" id="{35F38D0E-3D44-03E0-8780-C27A3768BA8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1" name="TextBox 30">
              <a:extLst>
                <a:ext uri="{FF2B5EF4-FFF2-40B4-BE49-F238E27FC236}">
                  <a16:creationId xmlns:a16="http://schemas.microsoft.com/office/drawing/2014/main" id="{22C41915-DAE8-541A-8746-F156DA3E994D}"/>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32" name="TextBox 31">
              <a:extLst>
                <a:ext uri="{FF2B5EF4-FFF2-40B4-BE49-F238E27FC236}">
                  <a16:creationId xmlns:a16="http://schemas.microsoft.com/office/drawing/2014/main" id="{790D3E1E-19CF-D050-4C11-6651320CCE81}"/>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33" name="TextBox 32">
              <a:extLst>
                <a:ext uri="{FF2B5EF4-FFF2-40B4-BE49-F238E27FC236}">
                  <a16:creationId xmlns:a16="http://schemas.microsoft.com/office/drawing/2014/main" id="{45295521-FE1E-7B1E-C122-6DC3428852E6}"/>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4" name="TextBox 33">
              <a:extLst>
                <a:ext uri="{FF2B5EF4-FFF2-40B4-BE49-F238E27FC236}">
                  <a16:creationId xmlns:a16="http://schemas.microsoft.com/office/drawing/2014/main" id="{0B4E4F46-22CB-39B1-EDAC-F042D58020D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35" name="Picture 34" descr="D:\GIT PROJECTS\OPAT-background\Virtual Intelligence Service only logo.PNG">
              <a:extLst>
                <a:ext uri="{FF2B5EF4-FFF2-40B4-BE49-F238E27FC236}">
                  <a16:creationId xmlns:a16="http://schemas.microsoft.com/office/drawing/2014/main" id="{82A1139C-21E2-BECF-4514-72BC3F821C8D}"/>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36" name="Rektangel 11">
              <a:extLst>
                <a:ext uri="{FF2B5EF4-FFF2-40B4-BE49-F238E27FC236}">
                  <a16:creationId xmlns:a16="http://schemas.microsoft.com/office/drawing/2014/main" id="{A62DF5A1-E803-BA51-D80A-F0FCA3D23C70}"/>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Freeform: Shape 3">
            <a:extLst>
              <a:ext uri="{FF2B5EF4-FFF2-40B4-BE49-F238E27FC236}">
                <a16:creationId xmlns:a16="http://schemas.microsoft.com/office/drawing/2014/main" id="{D29C3DEE-CC70-4791-AC00-0917DB3CC00D}"/>
              </a:ext>
            </a:extLst>
          </p:cNvPr>
          <p:cNvSpPr/>
          <p:nvPr/>
        </p:nvSpPr>
        <p:spPr>
          <a:xfrm>
            <a:off x="6238165" y="7118408"/>
            <a:ext cx="554144" cy="601533"/>
          </a:xfrm>
          <a:custGeom>
            <a:avLst/>
            <a:gdLst>
              <a:gd name="connsiteX0" fmla="*/ 0 w 1575581"/>
              <a:gd name="connsiteY0" fmla="*/ 970671 h 1055077"/>
              <a:gd name="connsiteX1" fmla="*/ 0 w 1575581"/>
              <a:gd name="connsiteY1" fmla="*/ 0 h 1055077"/>
              <a:gd name="connsiteX2" fmla="*/ 1237957 w 1575581"/>
              <a:gd name="connsiteY2" fmla="*/ 14068 h 1055077"/>
              <a:gd name="connsiteX3" fmla="*/ 1575581 w 1575581"/>
              <a:gd name="connsiteY3" fmla="*/ 576775 h 1055077"/>
              <a:gd name="connsiteX4" fmla="*/ 1561513 w 1575581"/>
              <a:gd name="connsiteY4" fmla="*/ 1055077 h 1055077"/>
              <a:gd name="connsiteX5" fmla="*/ 0 w 1575581"/>
              <a:gd name="connsiteY5" fmla="*/ 970671 h 1055077"/>
              <a:gd name="connsiteX0" fmla="*/ 0 w 2475913"/>
              <a:gd name="connsiteY0" fmla="*/ 970671 h 1055077"/>
              <a:gd name="connsiteX1" fmla="*/ 0 w 2475913"/>
              <a:gd name="connsiteY1" fmla="*/ 0 h 1055077"/>
              <a:gd name="connsiteX2" fmla="*/ 1237957 w 2475913"/>
              <a:gd name="connsiteY2" fmla="*/ 14068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970671 h 1055077"/>
              <a:gd name="connsiteX1" fmla="*/ 0 w 2475913"/>
              <a:gd name="connsiteY1" fmla="*/ 0 h 1055077"/>
              <a:gd name="connsiteX2" fmla="*/ 2349305 w 2475913"/>
              <a:gd name="connsiteY2" fmla="*/ 309490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759655 h 844061"/>
              <a:gd name="connsiteX1" fmla="*/ 1589649 w 2475913"/>
              <a:gd name="connsiteY1" fmla="*/ 0 h 844061"/>
              <a:gd name="connsiteX2" fmla="*/ 2349305 w 2475913"/>
              <a:gd name="connsiteY2" fmla="*/ 98474 h 844061"/>
              <a:gd name="connsiteX3" fmla="*/ 2475913 w 2475913"/>
              <a:gd name="connsiteY3" fmla="*/ 379826 h 844061"/>
              <a:gd name="connsiteX4" fmla="*/ 1561513 w 2475913"/>
              <a:gd name="connsiteY4" fmla="*/ 844061 h 844061"/>
              <a:gd name="connsiteX5" fmla="*/ 0 w 2475913"/>
              <a:gd name="connsiteY5" fmla="*/ 759655 h 844061"/>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140676 w 1055076"/>
              <a:gd name="connsiteY4" fmla="*/ 844061 h 858128"/>
              <a:gd name="connsiteX5" fmla="*/ 0 w 1055076"/>
              <a:gd name="connsiteY5" fmla="*/ 858128 h 858128"/>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773722 w 1055076"/>
              <a:gd name="connsiteY4" fmla="*/ 815925 h 858128"/>
              <a:gd name="connsiteX5" fmla="*/ 0 w 1055076"/>
              <a:gd name="connsiteY5" fmla="*/ 858128 h 858128"/>
              <a:gd name="connsiteX0" fmla="*/ 0 w 1780790"/>
              <a:gd name="connsiteY0" fmla="*/ 858128 h 858128"/>
              <a:gd name="connsiteX1" fmla="*/ 168812 w 1780790"/>
              <a:gd name="connsiteY1" fmla="*/ 0 h 858128"/>
              <a:gd name="connsiteX2" fmla="*/ 928468 w 1780790"/>
              <a:gd name="connsiteY2" fmla="*/ 98474 h 858128"/>
              <a:gd name="connsiteX3" fmla="*/ 1780790 w 1780790"/>
              <a:gd name="connsiteY3" fmla="*/ 336283 h 858128"/>
              <a:gd name="connsiteX4" fmla="*/ 773722 w 1780790"/>
              <a:gd name="connsiteY4" fmla="*/ 815925 h 858128"/>
              <a:gd name="connsiteX5" fmla="*/ 0 w 1780790"/>
              <a:gd name="connsiteY5" fmla="*/ 858128 h 858128"/>
              <a:gd name="connsiteX0" fmla="*/ 0 w 1780790"/>
              <a:gd name="connsiteY0" fmla="*/ 858128 h 858128"/>
              <a:gd name="connsiteX1" fmla="*/ 168812 w 1780790"/>
              <a:gd name="connsiteY1" fmla="*/ 0 h 858128"/>
              <a:gd name="connsiteX2" fmla="*/ 1204240 w 1780790"/>
              <a:gd name="connsiteY2" fmla="*/ 214588 h 858128"/>
              <a:gd name="connsiteX3" fmla="*/ 1780790 w 1780790"/>
              <a:gd name="connsiteY3" fmla="*/ 336283 h 858128"/>
              <a:gd name="connsiteX4" fmla="*/ 773722 w 1780790"/>
              <a:gd name="connsiteY4" fmla="*/ 815925 h 858128"/>
              <a:gd name="connsiteX5" fmla="*/ 0 w 1780790"/>
              <a:gd name="connsiteY5" fmla="*/ 858128 h 858128"/>
              <a:gd name="connsiteX0" fmla="*/ 0 w 1780790"/>
              <a:gd name="connsiteY0" fmla="*/ 712985 h 712985"/>
              <a:gd name="connsiteX1" fmla="*/ 923555 w 1780790"/>
              <a:gd name="connsiteY1" fmla="*/ 0 h 712985"/>
              <a:gd name="connsiteX2" fmla="*/ 1204240 w 1780790"/>
              <a:gd name="connsiteY2" fmla="*/ 69445 h 712985"/>
              <a:gd name="connsiteX3" fmla="*/ 1780790 w 1780790"/>
              <a:gd name="connsiteY3" fmla="*/ 191140 h 712985"/>
              <a:gd name="connsiteX4" fmla="*/ 773722 w 1780790"/>
              <a:gd name="connsiteY4" fmla="*/ 670782 h 712985"/>
              <a:gd name="connsiteX5" fmla="*/ 0 w 1780790"/>
              <a:gd name="connsiteY5" fmla="*/ 712985 h 712985"/>
              <a:gd name="connsiteX0" fmla="*/ 0 w 1200218"/>
              <a:gd name="connsiteY0" fmla="*/ 306585 h 670782"/>
              <a:gd name="connsiteX1" fmla="*/ 342983 w 1200218"/>
              <a:gd name="connsiteY1" fmla="*/ 0 h 670782"/>
              <a:gd name="connsiteX2" fmla="*/ 623668 w 1200218"/>
              <a:gd name="connsiteY2" fmla="*/ 69445 h 670782"/>
              <a:gd name="connsiteX3" fmla="*/ 1200218 w 1200218"/>
              <a:gd name="connsiteY3" fmla="*/ 191140 h 670782"/>
              <a:gd name="connsiteX4" fmla="*/ 193150 w 1200218"/>
              <a:gd name="connsiteY4" fmla="*/ 670782 h 670782"/>
              <a:gd name="connsiteX5" fmla="*/ 0 w 1200218"/>
              <a:gd name="connsiteY5" fmla="*/ 306585 h 670782"/>
              <a:gd name="connsiteX0" fmla="*/ 0 w 1200218"/>
              <a:gd name="connsiteY0" fmla="*/ 306585 h 482096"/>
              <a:gd name="connsiteX1" fmla="*/ 342983 w 1200218"/>
              <a:gd name="connsiteY1" fmla="*/ 0 h 482096"/>
              <a:gd name="connsiteX2" fmla="*/ 623668 w 1200218"/>
              <a:gd name="connsiteY2" fmla="*/ 69445 h 482096"/>
              <a:gd name="connsiteX3" fmla="*/ 1200218 w 1200218"/>
              <a:gd name="connsiteY3" fmla="*/ 191140 h 482096"/>
              <a:gd name="connsiteX4" fmla="*/ 976921 w 1200218"/>
              <a:gd name="connsiteY4" fmla="*/ 482096 h 482096"/>
              <a:gd name="connsiteX5" fmla="*/ 0 w 1200218"/>
              <a:gd name="connsiteY5" fmla="*/ 306585 h 482096"/>
              <a:gd name="connsiteX0" fmla="*/ 0 w 2097033"/>
              <a:gd name="connsiteY0" fmla="*/ 2100216 h 2100216"/>
              <a:gd name="connsiteX1" fmla="*/ 1239798 w 2097033"/>
              <a:gd name="connsiteY1" fmla="*/ 0 h 2100216"/>
              <a:gd name="connsiteX2" fmla="*/ 1520483 w 2097033"/>
              <a:gd name="connsiteY2" fmla="*/ 69445 h 2100216"/>
              <a:gd name="connsiteX3" fmla="*/ 2097033 w 2097033"/>
              <a:gd name="connsiteY3" fmla="*/ 191140 h 2100216"/>
              <a:gd name="connsiteX4" fmla="*/ 1873736 w 2097033"/>
              <a:gd name="connsiteY4" fmla="*/ 482096 h 2100216"/>
              <a:gd name="connsiteX5" fmla="*/ 0 w 2097033"/>
              <a:gd name="connsiteY5" fmla="*/ 2100216 h 2100216"/>
              <a:gd name="connsiteX0" fmla="*/ 202140 w 2299173"/>
              <a:gd name="connsiteY0" fmla="*/ 2030771 h 2030771"/>
              <a:gd name="connsiteX1" fmla="*/ 0 w 2299173"/>
              <a:gd name="connsiteY1" fmla="*/ 1812109 h 2030771"/>
              <a:gd name="connsiteX2" fmla="*/ 1722623 w 2299173"/>
              <a:gd name="connsiteY2" fmla="*/ 0 h 2030771"/>
              <a:gd name="connsiteX3" fmla="*/ 2299173 w 2299173"/>
              <a:gd name="connsiteY3" fmla="*/ 121695 h 2030771"/>
              <a:gd name="connsiteX4" fmla="*/ 2075876 w 2299173"/>
              <a:gd name="connsiteY4" fmla="*/ 412651 h 2030771"/>
              <a:gd name="connsiteX5" fmla="*/ 202140 w 2299173"/>
              <a:gd name="connsiteY5" fmla="*/ 2030771 h 2030771"/>
              <a:gd name="connsiteX0" fmla="*/ 202140 w 2299173"/>
              <a:gd name="connsiteY0" fmla="*/ 1909076 h 1909076"/>
              <a:gd name="connsiteX1" fmla="*/ 0 w 2299173"/>
              <a:gd name="connsiteY1" fmla="*/ 1690414 h 1909076"/>
              <a:gd name="connsiteX2" fmla="*/ 438946 w 2299173"/>
              <a:gd name="connsiteY2" fmla="*/ 1320243 h 1909076"/>
              <a:gd name="connsiteX3" fmla="*/ 2299173 w 2299173"/>
              <a:gd name="connsiteY3" fmla="*/ 0 h 1909076"/>
              <a:gd name="connsiteX4" fmla="*/ 2075876 w 2299173"/>
              <a:gd name="connsiteY4" fmla="*/ 290956 h 1909076"/>
              <a:gd name="connsiteX5" fmla="*/ 202140 w 2299173"/>
              <a:gd name="connsiteY5" fmla="*/ 1909076 h 1909076"/>
              <a:gd name="connsiteX0" fmla="*/ 202140 w 2075876"/>
              <a:gd name="connsiteY0" fmla="*/ 1618120 h 1618120"/>
              <a:gd name="connsiteX1" fmla="*/ 0 w 2075876"/>
              <a:gd name="connsiteY1" fmla="*/ 1399458 h 1618120"/>
              <a:gd name="connsiteX2" fmla="*/ 438946 w 2075876"/>
              <a:gd name="connsiteY2" fmla="*/ 1029287 h 1618120"/>
              <a:gd name="connsiteX3" fmla="*/ 611050 w 2075876"/>
              <a:gd name="connsiteY3" fmla="*/ 1256490 h 1618120"/>
              <a:gd name="connsiteX4" fmla="*/ 2075876 w 2075876"/>
              <a:gd name="connsiteY4" fmla="*/ 0 h 1618120"/>
              <a:gd name="connsiteX5" fmla="*/ 202140 w 2075876"/>
              <a:gd name="connsiteY5" fmla="*/ 1618120 h 1618120"/>
              <a:gd name="connsiteX0" fmla="*/ 202140 w 611050"/>
              <a:gd name="connsiteY0" fmla="*/ 588833 h 588833"/>
              <a:gd name="connsiteX1" fmla="*/ 0 w 611050"/>
              <a:gd name="connsiteY1" fmla="*/ 370171 h 588833"/>
              <a:gd name="connsiteX2" fmla="*/ 438946 w 611050"/>
              <a:gd name="connsiteY2" fmla="*/ 0 h 588833"/>
              <a:gd name="connsiteX3" fmla="*/ 611050 w 611050"/>
              <a:gd name="connsiteY3" fmla="*/ 227203 h 588833"/>
              <a:gd name="connsiteX4" fmla="*/ 422922 w 611050"/>
              <a:gd name="connsiteY4" fmla="*/ 412651 h 588833"/>
              <a:gd name="connsiteX5" fmla="*/ 202140 w 611050"/>
              <a:gd name="connsiteY5" fmla="*/ 588833 h 588833"/>
              <a:gd name="connsiteX0" fmla="*/ 202140 w 646219"/>
              <a:gd name="connsiteY0" fmla="*/ 588833 h 588833"/>
              <a:gd name="connsiteX1" fmla="*/ 0 w 646219"/>
              <a:gd name="connsiteY1" fmla="*/ 370171 h 588833"/>
              <a:gd name="connsiteX2" fmla="*/ 438946 w 646219"/>
              <a:gd name="connsiteY2" fmla="*/ 0 h 588833"/>
              <a:gd name="connsiteX3" fmla="*/ 646219 w 646219"/>
              <a:gd name="connsiteY3" fmla="*/ 332711 h 588833"/>
              <a:gd name="connsiteX4" fmla="*/ 422922 w 646219"/>
              <a:gd name="connsiteY4" fmla="*/ 412651 h 588833"/>
              <a:gd name="connsiteX5" fmla="*/ 202140 w 646219"/>
              <a:gd name="connsiteY5" fmla="*/ 588833 h 588833"/>
              <a:gd name="connsiteX0" fmla="*/ 202140 w 646219"/>
              <a:gd name="connsiteY0" fmla="*/ 588833 h 588833"/>
              <a:gd name="connsiteX1" fmla="*/ 0 w 646219"/>
              <a:gd name="connsiteY1" fmla="*/ 370171 h 588833"/>
              <a:gd name="connsiteX2" fmla="*/ 438946 w 646219"/>
              <a:gd name="connsiteY2" fmla="*/ 0 h 588833"/>
              <a:gd name="connsiteX3" fmla="*/ 646219 w 646219"/>
              <a:gd name="connsiteY3" fmla="*/ 332711 h 588833"/>
              <a:gd name="connsiteX4" fmla="*/ 458091 w 646219"/>
              <a:gd name="connsiteY4" fmla="*/ 465405 h 588833"/>
              <a:gd name="connsiteX5" fmla="*/ 202140 w 646219"/>
              <a:gd name="connsiteY5" fmla="*/ 588833 h 588833"/>
              <a:gd name="connsiteX0" fmla="*/ 218015 w 646219"/>
              <a:gd name="connsiteY0" fmla="*/ 633283 h 633283"/>
              <a:gd name="connsiteX1" fmla="*/ 0 w 646219"/>
              <a:gd name="connsiteY1" fmla="*/ 370171 h 633283"/>
              <a:gd name="connsiteX2" fmla="*/ 438946 w 646219"/>
              <a:gd name="connsiteY2" fmla="*/ 0 h 633283"/>
              <a:gd name="connsiteX3" fmla="*/ 646219 w 646219"/>
              <a:gd name="connsiteY3" fmla="*/ 332711 h 633283"/>
              <a:gd name="connsiteX4" fmla="*/ 458091 w 646219"/>
              <a:gd name="connsiteY4" fmla="*/ 465405 h 633283"/>
              <a:gd name="connsiteX5" fmla="*/ 218015 w 646219"/>
              <a:gd name="connsiteY5" fmla="*/ 633283 h 633283"/>
              <a:gd name="connsiteX0" fmla="*/ 157690 w 585894"/>
              <a:gd name="connsiteY0" fmla="*/ 633283 h 633283"/>
              <a:gd name="connsiteX1" fmla="*/ 0 w 585894"/>
              <a:gd name="connsiteY1" fmla="*/ 303496 h 633283"/>
              <a:gd name="connsiteX2" fmla="*/ 378621 w 585894"/>
              <a:gd name="connsiteY2" fmla="*/ 0 h 633283"/>
              <a:gd name="connsiteX3" fmla="*/ 585894 w 585894"/>
              <a:gd name="connsiteY3" fmla="*/ 332711 h 633283"/>
              <a:gd name="connsiteX4" fmla="*/ 397766 w 585894"/>
              <a:gd name="connsiteY4" fmla="*/ 465405 h 633283"/>
              <a:gd name="connsiteX5" fmla="*/ 157690 w 585894"/>
              <a:gd name="connsiteY5" fmla="*/ 633283 h 633283"/>
              <a:gd name="connsiteX0" fmla="*/ 157690 w 585894"/>
              <a:gd name="connsiteY0" fmla="*/ 601533 h 601533"/>
              <a:gd name="connsiteX1" fmla="*/ 0 w 585894"/>
              <a:gd name="connsiteY1" fmla="*/ 271746 h 601533"/>
              <a:gd name="connsiteX2" fmla="*/ 397671 w 585894"/>
              <a:gd name="connsiteY2" fmla="*/ 0 h 601533"/>
              <a:gd name="connsiteX3" fmla="*/ 585894 w 585894"/>
              <a:gd name="connsiteY3" fmla="*/ 300961 h 601533"/>
              <a:gd name="connsiteX4" fmla="*/ 397766 w 585894"/>
              <a:gd name="connsiteY4" fmla="*/ 433655 h 601533"/>
              <a:gd name="connsiteX5" fmla="*/ 157690 w 585894"/>
              <a:gd name="connsiteY5" fmla="*/ 601533 h 601533"/>
              <a:gd name="connsiteX0" fmla="*/ 157690 w 554144"/>
              <a:gd name="connsiteY0" fmla="*/ 601533 h 601533"/>
              <a:gd name="connsiteX1" fmla="*/ 0 w 554144"/>
              <a:gd name="connsiteY1" fmla="*/ 271746 h 601533"/>
              <a:gd name="connsiteX2" fmla="*/ 397671 w 554144"/>
              <a:gd name="connsiteY2" fmla="*/ 0 h 601533"/>
              <a:gd name="connsiteX3" fmla="*/ 554144 w 554144"/>
              <a:gd name="connsiteY3" fmla="*/ 304136 h 601533"/>
              <a:gd name="connsiteX4" fmla="*/ 397766 w 554144"/>
              <a:gd name="connsiteY4" fmla="*/ 433655 h 601533"/>
              <a:gd name="connsiteX5" fmla="*/ 157690 w 554144"/>
              <a:gd name="connsiteY5" fmla="*/ 601533 h 601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4144" h="601533">
                <a:moveTo>
                  <a:pt x="157690" y="601533"/>
                </a:moveTo>
                <a:lnTo>
                  <a:pt x="0" y="271746"/>
                </a:lnTo>
                <a:lnTo>
                  <a:pt x="397671" y="0"/>
                </a:lnTo>
                <a:lnTo>
                  <a:pt x="554144" y="304136"/>
                </a:lnTo>
                <a:lnTo>
                  <a:pt x="397766" y="433655"/>
                </a:lnTo>
                <a:lnTo>
                  <a:pt x="157690" y="601533"/>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a:solidFill>
                  <a:schemeClr val="bg1"/>
                </a:solidFill>
              </a:ln>
              <a:noFill/>
            </a:endParaRPr>
          </a:p>
        </p:txBody>
      </p:sp>
      <p:sp>
        <p:nvSpPr>
          <p:cNvPr id="9" name="Google Shape;67;p14">
            <a:extLst>
              <a:ext uri="{FF2B5EF4-FFF2-40B4-BE49-F238E27FC236}">
                <a16:creationId xmlns:a16="http://schemas.microsoft.com/office/drawing/2014/main" id="{2383979B-7C44-292F-EB3E-7EC226347C3D}"/>
              </a:ext>
            </a:extLst>
          </p:cNvPr>
          <p:cNvSpPr txBox="1"/>
          <p:nvPr/>
        </p:nvSpPr>
        <p:spPr>
          <a:xfrm>
            <a:off x="2468736" y="6447080"/>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err="1"/>
              <a:t>Murmashi</a:t>
            </a:r>
            <a:r>
              <a:rPr lang="en-GB" sz="1400" b="1" dirty="0"/>
              <a:t> Bomb Factory</a:t>
            </a:r>
            <a:br>
              <a:rPr lang="en-GB" b="1" dirty="0">
                <a:solidFill>
                  <a:schemeClr val="dk1"/>
                </a:solidFill>
              </a:rPr>
            </a:br>
            <a:r>
              <a:rPr lang="en-GB" b="1" dirty="0">
                <a:solidFill>
                  <a:schemeClr val="dk1"/>
                </a:solidFill>
              </a:rPr>
              <a:t>SRNTGT103</a:t>
            </a:r>
            <a:endParaRPr b="1" dirty="0">
              <a:solidFill>
                <a:schemeClr val="dk1"/>
              </a:solidFill>
            </a:endParaRPr>
          </a:p>
        </p:txBody>
      </p:sp>
      <p:cxnSp>
        <p:nvCxnSpPr>
          <p:cNvPr id="11" name="Straight Connector 10">
            <a:extLst>
              <a:ext uri="{FF2B5EF4-FFF2-40B4-BE49-F238E27FC236}">
                <a16:creationId xmlns:a16="http://schemas.microsoft.com/office/drawing/2014/main" id="{AC654BA9-C562-1EA2-B6BD-32C5F2B548CA}"/>
              </a:ext>
            </a:extLst>
          </p:cNvPr>
          <p:cNvCxnSpPr>
            <a:cxnSpLocks/>
            <a:stCxn id="9" idx="3"/>
            <a:endCxn id="4" idx="1"/>
          </p:cNvCxnSpPr>
          <p:nvPr/>
        </p:nvCxnSpPr>
        <p:spPr>
          <a:xfrm>
            <a:off x="4338636" y="6894120"/>
            <a:ext cx="1899529" cy="496034"/>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782664DF-C468-18BB-60B8-51DB12E9F3B3}"/>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1/1</a:t>
            </a:r>
            <a:endParaRPr lang="en-GB" sz="2000" b="1" dirty="0"/>
          </a:p>
        </p:txBody>
      </p:sp>
      <p:grpSp>
        <p:nvGrpSpPr>
          <p:cNvPr id="23" name="Group 22">
            <a:extLst>
              <a:ext uri="{FF2B5EF4-FFF2-40B4-BE49-F238E27FC236}">
                <a16:creationId xmlns:a16="http://schemas.microsoft.com/office/drawing/2014/main" id="{023C097B-2416-1970-D75F-D9193FCFB1B4}"/>
              </a:ext>
            </a:extLst>
          </p:cNvPr>
          <p:cNvGrpSpPr/>
          <p:nvPr/>
        </p:nvGrpSpPr>
        <p:grpSpPr>
          <a:xfrm rot="16200000">
            <a:off x="14195180" y="2629410"/>
            <a:ext cx="559046" cy="692832"/>
            <a:chOff x="15526400" y="3343535"/>
            <a:chExt cx="1172983" cy="1324523"/>
          </a:xfrm>
        </p:grpSpPr>
        <p:sp>
          <p:nvSpPr>
            <p:cNvPr id="24" name="Freeform: Shape 23">
              <a:extLst>
                <a:ext uri="{FF2B5EF4-FFF2-40B4-BE49-F238E27FC236}">
                  <a16:creationId xmlns:a16="http://schemas.microsoft.com/office/drawing/2014/main" id="{C92016ED-1E74-C72C-5061-8ACB2F96D81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id="{3AE8300E-885B-7457-BA2B-49F860A202B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a16="http://schemas.microsoft.com/office/drawing/2014/main" id="{116F48F0-6074-A1CE-AA9D-0C6CD3B04438}"/>
            </a:ext>
          </a:extLst>
        </p:cNvPr>
        <p:cNvGrpSpPr/>
        <p:nvPr/>
      </p:nvGrpSpPr>
      <p:grpSpPr>
        <a:xfrm>
          <a:off x="0" y="0"/>
          <a:ext cx="0" cy="0"/>
          <a:chOff x="0" y="0"/>
          <a:chExt cx="0" cy="0"/>
        </a:xfrm>
      </p:grpSpPr>
      <p:pic>
        <p:nvPicPr>
          <p:cNvPr id="107" name="Picture 106" descr="A map of a city&#10;&#10;Description automatically generated">
            <a:extLst>
              <a:ext uri="{FF2B5EF4-FFF2-40B4-BE49-F238E27FC236}">
                <a16:creationId xmlns:a16="http://schemas.microsoft.com/office/drawing/2014/main" id="{5A08487D-587A-7859-69EC-32D13B24A79F}"/>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45000"/>
                    </a14:imgEffect>
                    <a14:imgEffect>
                      <a14:saturation sat="0"/>
                    </a14:imgEffect>
                    <a14:imgEffect>
                      <a14:brightnessContrast bright="23000" contrast="20000"/>
                    </a14:imgEffect>
                  </a14:imgLayer>
                </a14:imgProps>
              </a:ext>
            </a:extLst>
          </a:blip>
          <a:srcRect l="11021" t="5367" r="22815" b="4037"/>
          <a:stretch/>
        </p:blipFill>
        <p:spPr>
          <a:xfrm>
            <a:off x="0" y="1937312"/>
            <a:ext cx="15117416" cy="8732806"/>
          </a:xfrm>
          <a:prstGeom prst="rect">
            <a:avLst/>
          </a:prstGeom>
        </p:spPr>
      </p:pic>
      <p:grpSp>
        <p:nvGrpSpPr>
          <p:cNvPr id="82" name="Group 81">
            <a:extLst>
              <a:ext uri="{FF2B5EF4-FFF2-40B4-BE49-F238E27FC236}">
                <a16:creationId xmlns:a16="http://schemas.microsoft.com/office/drawing/2014/main" id="{D53A9B73-9B25-5594-0EE7-BB260E653DE2}"/>
              </a:ext>
            </a:extLst>
          </p:cNvPr>
          <p:cNvGrpSpPr/>
          <p:nvPr/>
        </p:nvGrpSpPr>
        <p:grpSpPr>
          <a:xfrm>
            <a:off x="0" y="0"/>
            <a:ext cx="15119350" cy="1980670"/>
            <a:chOff x="0" y="0"/>
            <a:chExt cx="15119350" cy="1980670"/>
          </a:xfrm>
        </p:grpSpPr>
        <p:sp>
          <p:nvSpPr>
            <p:cNvPr id="83" name="Rectangle 82">
              <a:extLst>
                <a:ext uri="{FF2B5EF4-FFF2-40B4-BE49-F238E27FC236}">
                  <a16:creationId xmlns:a16="http://schemas.microsoft.com/office/drawing/2014/main" id="{6FDF50D4-3E21-F253-1020-1A685C9A5E9F}"/>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84" name="TextBox 83">
              <a:extLst>
                <a:ext uri="{FF2B5EF4-FFF2-40B4-BE49-F238E27FC236}">
                  <a16:creationId xmlns:a16="http://schemas.microsoft.com/office/drawing/2014/main" id="{309F92F5-36EC-98DD-F592-9B805B12D300}"/>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85" name="Picture 3">
              <a:extLst>
                <a:ext uri="{FF2B5EF4-FFF2-40B4-BE49-F238E27FC236}">
                  <a16:creationId xmlns:a16="http://schemas.microsoft.com/office/drawing/2014/main" id="{71533825-82F1-7AEA-FA3F-4740689B264D}"/>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6" name="Group 85">
              <a:extLst>
                <a:ext uri="{FF2B5EF4-FFF2-40B4-BE49-F238E27FC236}">
                  <a16:creationId xmlns:a16="http://schemas.microsoft.com/office/drawing/2014/main" id="{7480B312-7DA3-9939-3642-30D944600409}"/>
                </a:ext>
              </a:extLst>
            </p:cNvPr>
            <p:cNvGrpSpPr/>
            <p:nvPr/>
          </p:nvGrpSpPr>
          <p:grpSpPr>
            <a:xfrm>
              <a:off x="1" y="0"/>
              <a:ext cx="15119349" cy="1921524"/>
              <a:chOff x="1" y="-1616"/>
              <a:chExt cx="15119349" cy="1921524"/>
            </a:xfrm>
          </p:grpSpPr>
          <p:sp>
            <p:nvSpPr>
              <p:cNvPr id="96" name="Rectangle 95">
                <a:extLst>
                  <a:ext uri="{FF2B5EF4-FFF2-40B4-BE49-F238E27FC236}">
                    <a16:creationId xmlns:a16="http://schemas.microsoft.com/office/drawing/2014/main" id="{E93C78CE-6696-60F6-AD00-D208BB9FF5A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Rectangle 97">
                <a:extLst>
                  <a:ext uri="{FF2B5EF4-FFF2-40B4-BE49-F238E27FC236}">
                    <a16:creationId xmlns:a16="http://schemas.microsoft.com/office/drawing/2014/main" id="{41E7CD33-B4B1-DC42-AA05-48A559220DE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9" name="Rectangle 98">
                <a:extLst>
                  <a:ext uri="{FF2B5EF4-FFF2-40B4-BE49-F238E27FC236}">
                    <a16:creationId xmlns:a16="http://schemas.microsoft.com/office/drawing/2014/main" id="{C290754E-8F26-19F4-1581-4ADCB4834191}"/>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1" name="Rectangle 100">
                <a:extLst>
                  <a:ext uri="{FF2B5EF4-FFF2-40B4-BE49-F238E27FC236}">
                    <a16:creationId xmlns:a16="http://schemas.microsoft.com/office/drawing/2014/main" id="{122DEB19-0949-CEB6-6E54-85F906F60C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2" name="Rectangle 101">
                <a:extLst>
                  <a:ext uri="{FF2B5EF4-FFF2-40B4-BE49-F238E27FC236}">
                    <a16:creationId xmlns:a16="http://schemas.microsoft.com/office/drawing/2014/main" id="{20EC0F3E-B392-D0CD-5424-B9821594374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5" name="Rectangle 104">
                <a:extLst>
                  <a:ext uri="{FF2B5EF4-FFF2-40B4-BE49-F238E27FC236}">
                    <a16:creationId xmlns:a16="http://schemas.microsoft.com/office/drawing/2014/main" id="{FD1ED4E1-2640-B6A3-FAF5-4E27B4D2C75F}"/>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7" name="TextBox 86">
              <a:extLst>
                <a:ext uri="{FF2B5EF4-FFF2-40B4-BE49-F238E27FC236}">
                  <a16:creationId xmlns:a16="http://schemas.microsoft.com/office/drawing/2014/main" id="{FA781243-0F08-CDE3-05D8-4C083260331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91" name="TextBox 90">
              <a:extLst>
                <a:ext uri="{FF2B5EF4-FFF2-40B4-BE49-F238E27FC236}">
                  <a16:creationId xmlns:a16="http://schemas.microsoft.com/office/drawing/2014/main" id="{C8F06210-462F-59BC-9C02-FAD5BE45BA31}"/>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92" name="TextBox 91">
              <a:extLst>
                <a:ext uri="{FF2B5EF4-FFF2-40B4-BE49-F238E27FC236}">
                  <a16:creationId xmlns:a16="http://schemas.microsoft.com/office/drawing/2014/main" id="{DD926FE0-F867-4AEF-26A6-CF0BA9D1AE84}"/>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3" name="TextBox 92">
              <a:extLst>
                <a:ext uri="{FF2B5EF4-FFF2-40B4-BE49-F238E27FC236}">
                  <a16:creationId xmlns:a16="http://schemas.microsoft.com/office/drawing/2014/main" id="{8302C22C-EBCE-9465-96DC-B67B01F390A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94" name="Picture 93" descr="D:\GIT PROJECTS\OPAT-background\Virtual Intelligence Service only logo.PNG">
              <a:extLst>
                <a:ext uri="{FF2B5EF4-FFF2-40B4-BE49-F238E27FC236}">
                  <a16:creationId xmlns:a16="http://schemas.microsoft.com/office/drawing/2014/main" id="{4D31AE15-2B58-A32A-2D4E-352295639FA0}"/>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95" name="Rektangel 11">
              <a:extLst>
                <a:ext uri="{FF2B5EF4-FFF2-40B4-BE49-F238E27FC236}">
                  <a16:creationId xmlns:a16="http://schemas.microsoft.com/office/drawing/2014/main" id="{DB3FDB55-82FA-D79B-0994-AB2E830CB223}"/>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Connector 19">
            <a:extLst>
              <a:ext uri="{FF2B5EF4-FFF2-40B4-BE49-F238E27FC236}">
                <a16:creationId xmlns:a16="http://schemas.microsoft.com/office/drawing/2014/main" id="{10FCE647-DA56-E493-1EAB-662C5D175B0E}"/>
              </a:ext>
            </a:extLst>
          </p:cNvPr>
          <p:cNvCxnSpPr>
            <a:cxnSpLocks/>
            <a:stCxn id="23" idx="3"/>
            <a:endCxn id="50" idx="1"/>
          </p:cNvCxnSpPr>
          <p:nvPr/>
        </p:nvCxnSpPr>
        <p:spPr>
          <a:xfrm flipV="1">
            <a:off x="3335160" y="6721081"/>
            <a:ext cx="5095270" cy="82762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55B7AE4-9356-4FB0-F407-246A787474E3}"/>
              </a:ext>
            </a:extLst>
          </p:cNvPr>
          <p:cNvCxnSpPr>
            <a:cxnSpLocks/>
            <a:stCxn id="17" idx="1"/>
            <a:endCxn id="47" idx="5"/>
          </p:cNvCxnSpPr>
          <p:nvPr/>
        </p:nvCxnSpPr>
        <p:spPr>
          <a:xfrm flipH="1" flipV="1">
            <a:off x="9646547" y="5895625"/>
            <a:ext cx="2218816" cy="12479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Google Shape;171;p20">
            <a:extLst>
              <a:ext uri="{FF2B5EF4-FFF2-40B4-BE49-F238E27FC236}">
                <a16:creationId xmlns:a16="http://schemas.microsoft.com/office/drawing/2014/main" id="{187F89AD-9A55-E9B0-3894-CA493B83E5A4}"/>
              </a:ext>
            </a:extLst>
          </p:cNvPr>
          <p:cNvSpPr txBox="1"/>
          <p:nvPr/>
        </p:nvSpPr>
        <p:spPr>
          <a:xfrm>
            <a:off x="11865363" y="5618959"/>
            <a:ext cx="2540100" cy="802925"/>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a:t>
            </a:r>
          </a:p>
          <a:p>
            <a:pPr marL="0" lvl="0" indent="0" algn="l" rtl="0">
              <a:spcBef>
                <a:spcPts val="0"/>
              </a:spcBef>
              <a:spcAft>
                <a:spcPts val="0"/>
              </a:spcAft>
              <a:buNone/>
            </a:pPr>
            <a:r>
              <a:rPr lang="en-GB" sz="1000" b="1" dirty="0"/>
              <a:t>CHEMICAL STORAGE SILO</a:t>
            </a:r>
          </a:p>
          <a:p>
            <a:pPr marL="0" lvl="0" indent="0" algn="l" rtl="0">
              <a:spcBef>
                <a:spcPts val="0"/>
              </a:spcBef>
              <a:spcAft>
                <a:spcPts val="0"/>
              </a:spcAft>
              <a:buNone/>
            </a:pPr>
            <a:r>
              <a:rPr lang="pt-BR" sz="1000" b="1" dirty="0"/>
              <a:t>N 68 48.601 E 032 46.687</a:t>
            </a:r>
            <a:br>
              <a:rPr lang="pt-BR" sz="1000" b="1" dirty="0"/>
            </a:br>
            <a:r>
              <a:rPr lang="fr" sz="1000" b="1" dirty="0"/>
              <a:t>DPI MSL: 193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3" name="Google Shape;171;p20">
            <a:extLst>
              <a:ext uri="{FF2B5EF4-FFF2-40B4-BE49-F238E27FC236}">
                <a16:creationId xmlns:a16="http://schemas.microsoft.com/office/drawing/2014/main" id="{67DE412F-353C-D4C5-A225-9AB3DDD66E6F}"/>
              </a:ext>
            </a:extLst>
          </p:cNvPr>
          <p:cNvSpPr txBox="1"/>
          <p:nvPr/>
        </p:nvSpPr>
        <p:spPr>
          <a:xfrm>
            <a:off x="795060" y="7152961"/>
            <a:ext cx="2540100" cy="7914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B</a:t>
            </a:r>
          </a:p>
          <a:p>
            <a:pPr marL="0" lvl="0" indent="0" algn="l" rtl="0">
              <a:spcBef>
                <a:spcPts val="0"/>
              </a:spcBef>
              <a:spcAft>
                <a:spcPts val="0"/>
              </a:spcAft>
              <a:buNone/>
            </a:pPr>
            <a:r>
              <a:rPr lang="en-GB" sz="1000" b="1" dirty="0"/>
              <a:t>BOMB PRODUCTION ON GRN</a:t>
            </a:r>
            <a:endParaRPr sz="1000" b="1" dirty="0"/>
          </a:p>
          <a:p>
            <a:pPr marL="0" lvl="0" indent="0" algn="l" rtl="0">
              <a:spcBef>
                <a:spcPts val="0"/>
              </a:spcBef>
              <a:spcAft>
                <a:spcPts val="0"/>
              </a:spcAft>
              <a:buNone/>
            </a:pPr>
            <a:r>
              <a:rPr lang="pt-BR" sz="1000" b="1" dirty="0"/>
              <a:t>N 68 48.601 E 032 46.539</a:t>
            </a:r>
            <a:br>
              <a:rPr lang="pt-BR" sz="1000" b="1" dirty="0"/>
            </a:br>
            <a:r>
              <a:rPr lang="fr" sz="1000" b="1" dirty="0"/>
              <a:t>DPI MSL: 191 FT</a:t>
            </a:r>
            <a:endParaRPr sz="1000" b="1" dirty="0"/>
          </a:p>
          <a:p>
            <a:pPr marL="0" lvl="0" indent="0" algn="l" rtl="0">
              <a:spcBef>
                <a:spcPts val="0"/>
              </a:spcBef>
              <a:spcAft>
                <a:spcPts val="0"/>
              </a:spcAft>
              <a:buNone/>
            </a:pPr>
            <a:endParaRPr sz="1000" b="1" dirty="0"/>
          </a:p>
        </p:txBody>
      </p:sp>
      <p:cxnSp>
        <p:nvCxnSpPr>
          <p:cNvPr id="44" name="Straight Connector 43">
            <a:extLst>
              <a:ext uri="{FF2B5EF4-FFF2-40B4-BE49-F238E27FC236}">
                <a16:creationId xmlns:a16="http://schemas.microsoft.com/office/drawing/2014/main" id="{041F331E-C68C-528E-7FDA-1597F5D7F257}"/>
              </a:ext>
            </a:extLst>
          </p:cNvPr>
          <p:cNvCxnSpPr>
            <a:cxnSpLocks/>
            <a:stCxn id="76" idx="3"/>
            <a:endCxn id="46" idx="1"/>
          </p:cNvCxnSpPr>
          <p:nvPr/>
        </p:nvCxnSpPr>
        <p:spPr>
          <a:xfrm flipV="1">
            <a:off x="3335160" y="6471159"/>
            <a:ext cx="3192456" cy="21079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6" name="Isosceles Triangle 45">
            <a:extLst>
              <a:ext uri="{FF2B5EF4-FFF2-40B4-BE49-F238E27FC236}">
                <a16:creationId xmlns:a16="http://schemas.microsoft.com/office/drawing/2014/main" id="{BDC419A3-89D7-D078-CBDE-2E2076DA4F5C}"/>
              </a:ext>
            </a:extLst>
          </p:cNvPr>
          <p:cNvSpPr/>
          <p:nvPr/>
        </p:nvSpPr>
        <p:spPr>
          <a:xfrm>
            <a:off x="6418591" y="6281245"/>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7" name="Isosceles Triangle 46">
            <a:extLst>
              <a:ext uri="{FF2B5EF4-FFF2-40B4-BE49-F238E27FC236}">
                <a16:creationId xmlns:a16="http://schemas.microsoft.com/office/drawing/2014/main" id="{35F1DA57-E676-C83F-C11D-28A5AF92C636}"/>
              </a:ext>
            </a:extLst>
          </p:cNvPr>
          <p:cNvSpPr/>
          <p:nvPr/>
        </p:nvSpPr>
        <p:spPr>
          <a:xfrm>
            <a:off x="9319473" y="570571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0" name="Isosceles Triangle 49">
            <a:extLst>
              <a:ext uri="{FF2B5EF4-FFF2-40B4-BE49-F238E27FC236}">
                <a16:creationId xmlns:a16="http://schemas.microsoft.com/office/drawing/2014/main" id="{1B8BAF81-7C95-F7C2-8474-C7A05EDEF453}"/>
              </a:ext>
            </a:extLst>
          </p:cNvPr>
          <p:cNvSpPr/>
          <p:nvPr/>
        </p:nvSpPr>
        <p:spPr>
          <a:xfrm>
            <a:off x="8321405" y="6531167"/>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3" name="TextBox 52">
            <a:extLst>
              <a:ext uri="{FF2B5EF4-FFF2-40B4-BE49-F238E27FC236}">
                <a16:creationId xmlns:a16="http://schemas.microsoft.com/office/drawing/2014/main" id="{E442876D-0657-E2CF-8799-3BF0B7A6A0FE}"/>
              </a:ext>
            </a:extLst>
          </p:cNvPr>
          <p:cNvSpPr txBox="1"/>
          <p:nvPr/>
        </p:nvSpPr>
        <p:spPr>
          <a:xfrm>
            <a:off x="2449364" y="402381"/>
            <a:ext cx="7575452"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1/1</a:t>
            </a:r>
          </a:p>
        </p:txBody>
      </p:sp>
      <p:sp>
        <p:nvSpPr>
          <p:cNvPr id="76" name="Google Shape;171;p20">
            <a:extLst>
              <a:ext uri="{FF2B5EF4-FFF2-40B4-BE49-F238E27FC236}">
                <a16:creationId xmlns:a16="http://schemas.microsoft.com/office/drawing/2014/main" id="{CEE579E5-FDE7-B836-FF24-480A11265261}"/>
              </a:ext>
            </a:extLst>
          </p:cNvPr>
          <p:cNvSpPr txBox="1"/>
          <p:nvPr/>
        </p:nvSpPr>
        <p:spPr>
          <a:xfrm>
            <a:off x="795060" y="6280496"/>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BOMB PRODUCTION ON GRN</a:t>
            </a:r>
          </a:p>
          <a:p>
            <a:pPr marL="0" lvl="0" indent="0" algn="l" rtl="0">
              <a:spcBef>
                <a:spcPts val="0"/>
              </a:spcBef>
              <a:spcAft>
                <a:spcPts val="0"/>
              </a:spcAft>
              <a:buNone/>
            </a:pPr>
            <a:r>
              <a:rPr lang="pt-BR" sz="1000" b="1" dirty="0"/>
              <a:t>N 68 48.589 E 032 46.628</a:t>
            </a:r>
            <a:br>
              <a:rPr lang="pt-BR" sz="1000" b="1" dirty="0"/>
            </a:br>
            <a:r>
              <a:rPr lang="fr" sz="1000" b="1" dirty="0"/>
              <a:t>DPI MSL: 188 FT</a:t>
            </a:r>
            <a:endParaRPr sz="1000" b="1" dirty="0"/>
          </a:p>
        </p:txBody>
      </p:sp>
      <p:sp>
        <p:nvSpPr>
          <p:cNvPr id="100" name="Google Shape;171;p20">
            <a:extLst>
              <a:ext uri="{FF2B5EF4-FFF2-40B4-BE49-F238E27FC236}">
                <a16:creationId xmlns:a16="http://schemas.microsoft.com/office/drawing/2014/main" id="{7B0CC888-284D-EC60-B7C3-383B21DA06DE}"/>
              </a:ext>
            </a:extLst>
          </p:cNvPr>
          <p:cNvSpPr txBox="1"/>
          <p:nvPr/>
        </p:nvSpPr>
        <p:spPr>
          <a:xfrm>
            <a:off x="11865363" y="4581771"/>
            <a:ext cx="2540100" cy="770112"/>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C</a:t>
            </a:r>
          </a:p>
          <a:p>
            <a:pPr marL="0" lvl="0" indent="0" algn="l" rtl="0">
              <a:spcBef>
                <a:spcPts val="0"/>
              </a:spcBef>
              <a:spcAft>
                <a:spcPts val="0"/>
              </a:spcAft>
              <a:buNone/>
            </a:pPr>
            <a:r>
              <a:rPr lang="en-GB" sz="1000" b="1" dirty="0"/>
              <a:t>CHEMICAL STORAGE</a:t>
            </a:r>
            <a:endParaRPr sz="1000" b="1" dirty="0"/>
          </a:p>
          <a:p>
            <a:pPr marL="0" lvl="0" indent="0" algn="l" rtl="0">
              <a:spcBef>
                <a:spcPts val="0"/>
              </a:spcBef>
              <a:spcAft>
                <a:spcPts val="0"/>
              </a:spcAft>
              <a:buNone/>
            </a:pPr>
            <a:r>
              <a:rPr lang="pt-BR" sz="1000" b="1" dirty="0"/>
              <a:t>N 68 48.621 E 032 46.591</a:t>
            </a:r>
            <a:br>
              <a:rPr lang="pt-BR" sz="1000" b="1" dirty="0"/>
            </a:br>
            <a:r>
              <a:rPr lang="fr" sz="1000" b="1" dirty="0"/>
              <a:t>DPI MSL: 188 FT</a:t>
            </a:r>
            <a:endParaRPr sz="1000" b="1" dirty="0"/>
          </a:p>
        </p:txBody>
      </p:sp>
      <p:sp>
        <p:nvSpPr>
          <p:cNvPr id="103" name="Isosceles Triangle 102">
            <a:extLst>
              <a:ext uri="{FF2B5EF4-FFF2-40B4-BE49-F238E27FC236}">
                <a16:creationId xmlns:a16="http://schemas.microsoft.com/office/drawing/2014/main" id="{56BCFFC3-3E70-5497-7B48-CF15958812B1}"/>
              </a:ext>
            </a:extLst>
          </p:cNvPr>
          <p:cNvSpPr/>
          <p:nvPr/>
        </p:nvSpPr>
        <p:spPr>
          <a:xfrm>
            <a:off x="7291581" y="4966827"/>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04" name="Straight Connector 103">
            <a:extLst>
              <a:ext uri="{FF2B5EF4-FFF2-40B4-BE49-F238E27FC236}">
                <a16:creationId xmlns:a16="http://schemas.microsoft.com/office/drawing/2014/main" id="{CE4D4541-6028-EAAD-22B9-B8C788A48AF5}"/>
              </a:ext>
            </a:extLst>
          </p:cNvPr>
          <p:cNvCxnSpPr>
            <a:cxnSpLocks/>
            <a:stCxn id="100" idx="1"/>
            <a:endCxn id="103" idx="5"/>
          </p:cNvCxnSpPr>
          <p:nvPr/>
        </p:nvCxnSpPr>
        <p:spPr>
          <a:xfrm flipH="1">
            <a:off x="7618655" y="4966827"/>
            <a:ext cx="4246708" cy="18991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653F6929-DE8C-A651-43B6-EEE2BDFF7D26}"/>
              </a:ext>
            </a:extLst>
          </p:cNvPr>
          <p:cNvGrpSpPr/>
          <p:nvPr/>
        </p:nvGrpSpPr>
        <p:grpSpPr>
          <a:xfrm>
            <a:off x="14195180" y="2629410"/>
            <a:ext cx="559046" cy="692832"/>
            <a:chOff x="15526400" y="3343535"/>
            <a:chExt cx="1172983" cy="1324523"/>
          </a:xfrm>
        </p:grpSpPr>
        <p:sp>
          <p:nvSpPr>
            <p:cNvPr id="39" name="Freeform: Shape 38">
              <a:extLst>
                <a:ext uri="{FF2B5EF4-FFF2-40B4-BE49-F238E27FC236}">
                  <a16:creationId xmlns:a16="http://schemas.microsoft.com/office/drawing/2014/main" id="{13CEEFF2-4AF4-DAD2-BD04-71C077A0113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Google Shape;66;p14">
              <a:extLst>
                <a:ext uri="{FF2B5EF4-FFF2-40B4-BE49-F238E27FC236}">
                  <a16:creationId xmlns:a16="http://schemas.microsoft.com/office/drawing/2014/main" id="{73039EFB-C636-CE90-0EA4-A2FD3867920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108" name="Freeform: Shape 107">
            <a:extLst>
              <a:ext uri="{FF2B5EF4-FFF2-40B4-BE49-F238E27FC236}">
                <a16:creationId xmlns:a16="http://schemas.microsoft.com/office/drawing/2014/main" id="{DADF2F98-5B15-8B1A-7A61-F019E6D9A9CF}"/>
              </a:ext>
            </a:extLst>
          </p:cNvPr>
          <p:cNvSpPr/>
          <p:nvPr/>
        </p:nvSpPr>
        <p:spPr>
          <a:xfrm>
            <a:off x="5739618" y="3854548"/>
            <a:ext cx="4572000" cy="4797083"/>
          </a:xfrm>
          <a:custGeom>
            <a:avLst/>
            <a:gdLst>
              <a:gd name="connsiteX0" fmla="*/ 4572000 w 4572000"/>
              <a:gd name="connsiteY0" fmla="*/ 2307101 h 4797083"/>
              <a:gd name="connsiteX1" fmla="*/ 2982351 w 4572000"/>
              <a:gd name="connsiteY1" fmla="*/ 0 h 4797083"/>
              <a:gd name="connsiteX2" fmla="*/ 0 w 4572000"/>
              <a:gd name="connsiteY2" fmla="*/ 2194560 h 4797083"/>
              <a:gd name="connsiteX3" fmla="*/ 1674056 w 4572000"/>
              <a:gd name="connsiteY3" fmla="*/ 4797083 h 4797083"/>
              <a:gd name="connsiteX4" fmla="*/ 4572000 w 4572000"/>
              <a:gd name="connsiteY4" fmla="*/ 2307101 h 4797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4797083">
                <a:moveTo>
                  <a:pt x="4572000" y="2307101"/>
                </a:moveTo>
                <a:lnTo>
                  <a:pt x="2982351" y="0"/>
                </a:lnTo>
                <a:lnTo>
                  <a:pt x="0" y="2194560"/>
                </a:lnTo>
                <a:lnTo>
                  <a:pt x="1674056" y="4797083"/>
                </a:lnTo>
                <a:lnTo>
                  <a:pt x="4572000" y="2307101"/>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7369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pSp>
        <p:nvGrpSpPr>
          <p:cNvPr id="2" name="Group 1">
            <a:extLst>
              <a:ext uri="{FF2B5EF4-FFF2-40B4-BE49-F238E27FC236}">
                <a16:creationId xmlns:a16="http://schemas.microsoft.com/office/drawing/2014/main" id="{8F6B5C9D-0E96-641D-BBC4-F5508DEF16CE}"/>
              </a:ext>
            </a:extLst>
          </p:cNvPr>
          <p:cNvGrpSpPr/>
          <p:nvPr/>
        </p:nvGrpSpPr>
        <p:grpSpPr>
          <a:xfrm>
            <a:off x="0" y="0"/>
            <a:ext cx="15119350" cy="1980670"/>
            <a:chOff x="0" y="0"/>
            <a:chExt cx="15119350" cy="1980670"/>
          </a:xfrm>
        </p:grpSpPr>
        <p:sp>
          <p:nvSpPr>
            <p:cNvPr id="3" name="Rectangle 2">
              <a:extLst>
                <a:ext uri="{FF2B5EF4-FFF2-40B4-BE49-F238E27FC236}">
                  <a16:creationId xmlns:a16="http://schemas.microsoft.com/office/drawing/2014/main" id="{4F360452-E4A3-BD5B-15FF-00DAA4FB28F2}"/>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 name="TextBox 3">
              <a:extLst>
                <a:ext uri="{FF2B5EF4-FFF2-40B4-BE49-F238E27FC236}">
                  <a16:creationId xmlns:a16="http://schemas.microsoft.com/office/drawing/2014/main" id="{9BCDCC94-4BDE-95A5-27FA-5CFAF41DCEC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id="{19B1B9B4-2769-CD45-5FE5-3546C1530B98}"/>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id="{DDE1622A-BE49-4E31-B801-44EFAFBEAAAB}"/>
                </a:ext>
              </a:extLst>
            </p:cNvPr>
            <p:cNvGrpSpPr/>
            <p:nvPr/>
          </p:nvGrpSpPr>
          <p:grpSpPr>
            <a:xfrm>
              <a:off x="1" y="0"/>
              <a:ext cx="15119349" cy="1921524"/>
              <a:chOff x="1" y="-1616"/>
              <a:chExt cx="15119349" cy="1921524"/>
            </a:xfrm>
          </p:grpSpPr>
          <p:sp>
            <p:nvSpPr>
              <p:cNvPr id="13" name="Rectangle 12">
                <a:extLst>
                  <a:ext uri="{FF2B5EF4-FFF2-40B4-BE49-F238E27FC236}">
                    <a16:creationId xmlns:a16="http://schemas.microsoft.com/office/drawing/2014/main" id="{AF50480C-33D3-AD57-D609-81BD289E4B2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B308853A-8B0A-5597-2DD6-C3C3CC5666BF}"/>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4DC1A624-2342-2AF4-57E2-69BD1F38E808}"/>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0FE5FB3B-6147-EAFD-BB04-A347AB1BFBA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DCB3E5BC-E3EC-15CB-92D4-5598F3BD783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C37A9941-AB64-7785-063B-9FA0DE178B1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id="{DB50F456-7801-C713-EE10-8DFFBF6407DB}"/>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8" name="TextBox 7">
              <a:extLst>
                <a:ext uri="{FF2B5EF4-FFF2-40B4-BE49-F238E27FC236}">
                  <a16:creationId xmlns:a16="http://schemas.microsoft.com/office/drawing/2014/main" id="{55E97727-8906-7209-F5E5-1532D33F750B}"/>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9" name="TextBox 8">
              <a:extLst>
                <a:ext uri="{FF2B5EF4-FFF2-40B4-BE49-F238E27FC236}">
                  <a16:creationId xmlns:a16="http://schemas.microsoft.com/office/drawing/2014/main" id="{3E337C58-CA38-8421-7626-D6A6B710DD4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id="{D4DE7820-08A9-9299-F6B3-75AC0F17AF66}"/>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1" name="Picture 10" descr="D:\GIT PROJECTS\OPAT-background\Virtual Intelligence Service only logo.PNG">
              <a:extLst>
                <a:ext uri="{FF2B5EF4-FFF2-40B4-BE49-F238E27FC236}">
                  <a16:creationId xmlns:a16="http://schemas.microsoft.com/office/drawing/2014/main" id="{043F5A54-E325-9261-6AF7-0A65C22EF52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2" name="Rektangel 11">
              <a:extLst>
                <a:ext uri="{FF2B5EF4-FFF2-40B4-BE49-F238E27FC236}">
                  <a16:creationId xmlns:a16="http://schemas.microsoft.com/office/drawing/2014/main" id="{B50668E7-146C-DBC7-D760-34EDC4D5474F}"/>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82" name="Google Shape;182;p21"/>
          <p:cNvGraphicFramePr/>
          <p:nvPr>
            <p:extLst>
              <p:ext uri="{D42A27DB-BD31-4B8C-83A1-F6EECF244321}">
                <p14:modId xmlns:p14="http://schemas.microsoft.com/office/powerpoint/2010/main" val="263317672"/>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417008">
                <a:tc>
                  <a:txBody>
                    <a:bodyPr/>
                    <a:lstStyle/>
                    <a:p>
                      <a:pPr marL="0" lvl="0" indent="0" algn="ctr" rtl="0">
                        <a:lnSpc>
                          <a:spcPct val="115000"/>
                        </a:lnSpc>
                        <a:spcBef>
                          <a:spcPts val="0"/>
                        </a:spcBef>
                        <a:spcAft>
                          <a:spcPts val="0"/>
                        </a:spcAft>
                        <a:buNone/>
                      </a:pPr>
                      <a:r>
                        <a:rPr lang="fr" sz="1600" b="1">
                          <a:solidFill>
                            <a:schemeClr val="lt1"/>
                          </a:solidFill>
                        </a:rPr>
                        <a:t>JDPI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DESIRED EFFECT</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MISSILE PRODUCTION PLANT 1</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r>
                        <a:rPr lang="en-GB"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MISSILE PRODUCTION PLANT 2</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a:t>BLAST, FRAGMENTATION</a:t>
                      </a: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r>
                        <a:rPr lang="en-GB"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r>
                        <a:rPr lang="en-GB" dirty="0"/>
                        <a:t>D</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sp>
        <p:nvSpPr>
          <p:cNvPr id="21" name="TextBox 20">
            <a:extLst>
              <a:ext uri="{FF2B5EF4-FFF2-40B4-BE49-F238E27FC236}">
                <a16:creationId xmlns:a16="http://schemas.microsoft.com/office/drawing/2014/main" id="{8FAA0F84-9802-25C0-1DC9-5A41CA09B864}"/>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1/1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37" name="Picture 136" descr="A map of a city&#10;&#10;Description automatically generated">
            <a:extLst>
              <a:ext uri="{FF2B5EF4-FFF2-40B4-BE49-F238E27FC236}">
                <a16:creationId xmlns:a16="http://schemas.microsoft.com/office/drawing/2014/main" id="{5A65D44D-B423-D818-ED6E-9FEA286C99C7}"/>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45000"/>
                    </a14:imgEffect>
                    <a14:imgEffect>
                      <a14:saturation sat="0"/>
                    </a14:imgEffect>
                    <a14:imgEffect>
                      <a14:brightnessContrast bright="23000" contrast="20000"/>
                    </a14:imgEffect>
                  </a14:imgLayer>
                </a14:imgProps>
              </a:ext>
            </a:extLst>
          </a:blip>
          <a:srcRect l="11021" t="5367" r="22815" b="4037"/>
          <a:stretch/>
        </p:blipFill>
        <p:spPr>
          <a:xfrm>
            <a:off x="0" y="1937312"/>
            <a:ext cx="15117416" cy="8732806"/>
          </a:xfrm>
          <a:prstGeom prst="rect">
            <a:avLst/>
          </a:prstGeom>
        </p:spPr>
      </p:pic>
      <p:grpSp>
        <p:nvGrpSpPr>
          <p:cNvPr id="56" name="Group 55">
            <a:extLst>
              <a:ext uri="{FF2B5EF4-FFF2-40B4-BE49-F238E27FC236}">
                <a16:creationId xmlns:a16="http://schemas.microsoft.com/office/drawing/2014/main" id="{92DDC741-E84D-51D5-1344-9A9FCA31CEA3}"/>
              </a:ext>
            </a:extLst>
          </p:cNvPr>
          <p:cNvGrpSpPr/>
          <p:nvPr/>
        </p:nvGrpSpPr>
        <p:grpSpPr>
          <a:xfrm>
            <a:off x="0" y="0"/>
            <a:ext cx="15119350" cy="1980670"/>
            <a:chOff x="0" y="0"/>
            <a:chExt cx="15119350" cy="1980670"/>
          </a:xfrm>
        </p:grpSpPr>
        <p:sp>
          <p:nvSpPr>
            <p:cNvPr id="57" name="Rectangle 56">
              <a:extLst>
                <a:ext uri="{FF2B5EF4-FFF2-40B4-BE49-F238E27FC236}">
                  <a16:creationId xmlns:a16="http://schemas.microsoft.com/office/drawing/2014/main" id="{96B2E920-CB9F-7456-E6B6-CA3FE5832E57}"/>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58" name="TextBox 57">
              <a:extLst>
                <a:ext uri="{FF2B5EF4-FFF2-40B4-BE49-F238E27FC236}">
                  <a16:creationId xmlns:a16="http://schemas.microsoft.com/office/drawing/2014/main" id="{5F78876E-FE95-CD97-8093-1B0DC748F12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9" name="Picture 3">
              <a:extLst>
                <a:ext uri="{FF2B5EF4-FFF2-40B4-BE49-F238E27FC236}">
                  <a16:creationId xmlns:a16="http://schemas.microsoft.com/office/drawing/2014/main" id="{DA8C1E1E-A924-4B8A-4257-A74DB7776B56}"/>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0" name="Group 59">
              <a:extLst>
                <a:ext uri="{FF2B5EF4-FFF2-40B4-BE49-F238E27FC236}">
                  <a16:creationId xmlns:a16="http://schemas.microsoft.com/office/drawing/2014/main" id="{FD1E7EB0-E669-D9BC-12A7-3393C66186A1}"/>
                </a:ext>
              </a:extLst>
            </p:cNvPr>
            <p:cNvGrpSpPr/>
            <p:nvPr/>
          </p:nvGrpSpPr>
          <p:grpSpPr>
            <a:xfrm>
              <a:off x="1" y="0"/>
              <a:ext cx="15119349" cy="1921524"/>
              <a:chOff x="1" y="-1616"/>
              <a:chExt cx="15119349" cy="1921524"/>
            </a:xfrm>
          </p:grpSpPr>
          <p:sp>
            <p:nvSpPr>
              <p:cNvPr id="131" name="Rectangle 130">
                <a:extLst>
                  <a:ext uri="{FF2B5EF4-FFF2-40B4-BE49-F238E27FC236}">
                    <a16:creationId xmlns:a16="http://schemas.microsoft.com/office/drawing/2014/main" id="{4F798E63-22A4-3D14-17D9-09E1CB9DEFB1}"/>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2" name="Rectangle 131">
                <a:extLst>
                  <a:ext uri="{FF2B5EF4-FFF2-40B4-BE49-F238E27FC236}">
                    <a16:creationId xmlns:a16="http://schemas.microsoft.com/office/drawing/2014/main" id="{9F113878-2324-3772-72FD-EFF497FAEEB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3" name="Rectangle 132">
                <a:extLst>
                  <a:ext uri="{FF2B5EF4-FFF2-40B4-BE49-F238E27FC236}">
                    <a16:creationId xmlns:a16="http://schemas.microsoft.com/office/drawing/2014/main" id="{5C394E6A-C341-79B3-6638-E3A6284E688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4" name="Rectangle 133">
                <a:extLst>
                  <a:ext uri="{FF2B5EF4-FFF2-40B4-BE49-F238E27FC236}">
                    <a16:creationId xmlns:a16="http://schemas.microsoft.com/office/drawing/2014/main" id="{7FC1C52F-4232-F285-859C-DD929A0E439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5" name="Rectangle 134">
                <a:extLst>
                  <a:ext uri="{FF2B5EF4-FFF2-40B4-BE49-F238E27FC236}">
                    <a16:creationId xmlns:a16="http://schemas.microsoft.com/office/drawing/2014/main" id="{D543662B-852E-9555-7B11-18DD63441D8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6" name="Rectangle 135">
                <a:extLst>
                  <a:ext uri="{FF2B5EF4-FFF2-40B4-BE49-F238E27FC236}">
                    <a16:creationId xmlns:a16="http://schemas.microsoft.com/office/drawing/2014/main" id="{6FC453D2-A673-985D-81E2-F856C0AFBC1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1" name="TextBox 60">
              <a:extLst>
                <a:ext uri="{FF2B5EF4-FFF2-40B4-BE49-F238E27FC236}">
                  <a16:creationId xmlns:a16="http://schemas.microsoft.com/office/drawing/2014/main" id="{269ED20B-2921-B2BA-17FF-0C0134DDB0B5}"/>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62" name="TextBox 61">
              <a:extLst>
                <a:ext uri="{FF2B5EF4-FFF2-40B4-BE49-F238E27FC236}">
                  <a16:creationId xmlns:a16="http://schemas.microsoft.com/office/drawing/2014/main" id="{B537DE1D-01B6-6538-2EAF-09BF65143391}"/>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63" name="TextBox 62">
              <a:extLst>
                <a:ext uri="{FF2B5EF4-FFF2-40B4-BE49-F238E27FC236}">
                  <a16:creationId xmlns:a16="http://schemas.microsoft.com/office/drawing/2014/main" id="{75664032-A8FC-A4BE-260A-20528992FE79}"/>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8" name="TextBox 127">
              <a:extLst>
                <a:ext uri="{FF2B5EF4-FFF2-40B4-BE49-F238E27FC236}">
                  <a16:creationId xmlns:a16="http://schemas.microsoft.com/office/drawing/2014/main" id="{D157B3E3-DC4E-BBF5-7F1C-A30F1A5322BD}"/>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29" name="Picture 128" descr="D:\GIT PROJECTS\OPAT-background\Virtual Intelligence Service only logo.PNG">
              <a:extLst>
                <a:ext uri="{FF2B5EF4-FFF2-40B4-BE49-F238E27FC236}">
                  <a16:creationId xmlns:a16="http://schemas.microsoft.com/office/drawing/2014/main" id="{66E745EA-E773-516A-CAA8-20617D5F4BCC}"/>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30" name="Rektangel 11">
              <a:extLst>
                <a:ext uri="{FF2B5EF4-FFF2-40B4-BE49-F238E27FC236}">
                  <a16:creationId xmlns:a16="http://schemas.microsoft.com/office/drawing/2014/main" id="{AC79DF79-F91E-A956-771C-05E28DE7E1DC}"/>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9" name="Google Shape;189;p22"/>
          <p:cNvGrpSpPr/>
          <p:nvPr/>
        </p:nvGrpSpPr>
        <p:grpSpPr>
          <a:xfrm>
            <a:off x="13999925" y="2400964"/>
            <a:ext cx="519600" cy="1236436"/>
            <a:chOff x="4246325" y="4458364"/>
            <a:chExt cx="519600" cy="1236436"/>
          </a:xfrm>
        </p:grpSpPr>
        <p:cxnSp>
          <p:nvCxnSpPr>
            <p:cNvPr id="190" name="Google Shape;190;p22"/>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91" name="Google Shape;191;p22"/>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92" name="Google Shape;192;p22"/>
          <p:cNvGrpSpPr/>
          <p:nvPr/>
        </p:nvGrpSpPr>
        <p:grpSpPr>
          <a:xfrm>
            <a:off x="4993177" y="6042809"/>
            <a:ext cx="1631384" cy="422850"/>
            <a:chOff x="3945100" y="6965375"/>
            <a:chExt cx="1619400" cy="422850"/>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94" name="Google Shape;194;p22"/>
            <p:cNvCxnSpPr/>
            <p:nvPr/>
          </p:nvCxnSpPr>
          <p:spPr>
            <a:xfrm>
              <a:off x="4837600" y="7107425"/>
              <a:ext cx="726900" cy="280800"/>
            </a:xfrm>
            <a:prstGeom prst="straightConnector1">
              <a:avLst/>
            </a:prstGeom>
            <a:noFill/>
            <a:ln w="19050" cap="flat" cmpd="sng">
              <a:solidFill>
                <a:schemeClr val="bg1"/>
              </a:solidFill>
              <a:prstDash val="solid"/>
              <a:round/>
              <a:headEnd type="none" w="med" len="med"/>
              <a:tailEnd type="none" w="med" len="med"/>
            </a:ln>
          </p:spPr>
        </p:cxnSp>
      </p:grpSp>
      <p:grpSp>
        <p:nvGrpSpPr>
          <p:cNvPr id="195" name="Google Shape;195;p22"/>
          <p:cNvGrpSpPr/>
          <p:nvPr/>
        </p:nvGrpSpPr>
        <p:grpSpPr>
          <a:xfrm>
            <a:off x="464090" y="7047914"/>
            <a:ext cx="1964967" cy="1699036"/>
            <a:chOff x="4046450" y="9197310"/>
            <a:chExt cx="1964967" cy="1699036"/>
          </a:xfrm>
        </p:grpSpPr>
        <p:sp>
          <p:nvSpPr>
            <p:cNvPr id="196" name="Google Shape;196;p22"/>
            <p:cNvSpPr txBox="1"/>
            <p:nvPr/>
          </p:nvSpPr>
          <p:spPr>
            <a:xfrm>
              <a:off x="4046450" y="10400333"/>
              <a:ext cx="1746900"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INDUSTRIAL UNITS</a:t>
              </a:r>
              <a:endParaRPr sz="1000" b="1" dirty="0"/>
            </a:p>
            <a:p>
              <a:pPr marL="0" lvl="0" indent="0" algn="l" rtl="0">
                <a:spcBef>
                  <a:spcPts val="0"/>
                </a:spcBef>
                <a:spcAft>
                  <a:spcPts val="0"/>
                </a:spcAft>
                <a:buNone/>
              </a:pPr>
              <a:r>
                <a:rPr lang="fr" sz="1000" b="1" dirty="0"/>
                <a:t>100FT W FROM DPI A</a:t>
              </a:r>
              <a:endParaRPr sz="1000" b="1" dirty="0"/>
            </a:p>
          </p:txBody>
        </p:sp>
        <p:cxnSp>
          <p:nvCxnSpPr>
            <p:cNvPr id="197" name="Google Shape;197;p22"/>
            <p:cNvCxnSpPr>
              <a:cxnSpLocks/>
              <a:stCxn id="196" idx="0"/>
            </p:cNvCxnSpPr>
            <p:nvPr/>
          </p:nvCxnSpPr>
          <p:spPr>
            <a:xfrm flipV="1">
              <a:off x="4919900" y="9197310"/>
              <a:ext cx="1091517" cy="1203023"/>
            </a:xfrm>
            <a:prstGeom prst="straightConnector1">
              <a:avLst/>
            </a:prstGeom>
            <a:noFill/>
            <a:ln w="19050" cap="flat" cmpd="sng">
              <a:solidFill>
                <a:schemeClr val="bg1"/>
              </a:solidFill>
              <a:prstDash val="solid"/>
              <a:round/>
              <a:headEnd type="none" w="med" len="med"/>
              <a:tailEnd type="none" w="med" len="med"/>
            </a:ln>
          </p:spPr>
        </p:cxnSp>
      </p:grpSp>
      <p:grpSp>
        <p:nvGrpSpPr>
          <p:cNvPr id="199" name="Google Shape;199;p22"/>
          <p:cNvGrpSpPr/>
          <p:nvPr/>
        </p:nvGrpSpPr>
        <p:grpSpPr>
          <a:xfrm>
            <a:off x="11948743" y="2539399"/>
            <a:ext cx="1765066" cy="883592"/>
            <a:chOff x="11857169" y="1649568"/>
            <a:chExt cx="1970627" cy="883592"/>
          </a:xfrm>
        </p:grpSpPr>
        <p:sp>
          <p:nvSpPr>
            <p:cNvPr id="200" name="Google Shape;200;p22"/>
            <p:cNvSpPr txBox="1"/>
            <p:nvPr/>
          </p:nvSpPr>
          <p:spPr>
            <a:xfrm>
              <a:off x="12703549" y="1649568"/>
              <a:ext cx="1124247" cy="31634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cxnSp>
          <p:nvCxnSpPr>
            <p:cNvPr id="203" name="Google Shape;203;p22"/>
            <p:cNvCxnSpPr>
              <a:cxnSpLocks/>
              <a:stCxn id="200" idx="2"/>
              <a:endCxn id="139" idx="7"/>
            </p:cNvCxnSpPr>
            <p:nvPr/>
          </p:nvCxnSpPr>
          <p:spPr>
            <a:xfrm flipH="1">
              <a:off x="11857169" y="1965911"/>
              <a:ext cx="1408503" cy="567249"/>
            </a:xfrm>
            <a:prstGeom prst="straightConnector1">
              <a:avLst/>
            </a:prstGeom>
            <a:noFill/>
            <a:ln w="19050" cap="flat" cmpd="sng">
              <a:solidFill>
                <a:schemeClr val="bg1"/>
              </a:solidFill>
              <a:prstDash val="solid"/>
              <a:round/>
              <a:headEnd type="none" w="med" len="med"/>
              <a:tailEnd type="none" w="med" len="med"/>
            </a:ln>
          </p:spPr>
        </p:cxn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p>
        </p:txBody>
      </p:sp>
      <p:sp>
        <p:nvSpPr>
          <p:cNvPr id="21" name="TextBox 20">
            <a:extLst>
              <a:ext uri="{FF2B5EF4-FFF2-40B4-BE49-F238E27FC236}">
                <a16:creationId xmlns:a16="http://schemas.microsoft.com/office/drawing/2014/main" id="{2B7B7540-EEBC-3A7C-4711-68FAA4C46592}"/>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51" name="Google Shape;192;p22">
            <a:extLst>
              <a:ext uri="{FF2B5EF4-FFF2-40B4-BE49-F238E27FC236}">
                <a16:creationId xmlns:a16="http://schemas.microsoft.com/office/drawing/2014/main" id="{BC82C9F6-163F-C834-44BC-0A79930AFCC5}"/>
              </a:ext>
            </a:extLst>
          </p:cNvPr>
          <p:cNvGrpSpPr/>
          <p:nvPr/>
        </p:nvGrpSpPr>
        <p:grpSpPr>
          <a:xfrm>
            <a:off x="7442927" y="5588078"/>
            <a:ext cx="1980915" cy="309162"/>
            <a:chOff x="5928038" y="7418972"/>
            <a:chExt cx="1966363" cy="309162"/>
          </a:xfrm>
        </p:grpSpPr>
        <p:sp>
          <p:nvSpPr>
            <p:cNvPr id="52" name="Google Shape;193;p22">
              <a:extLst>
                <a:ext uri="{FF2B5EF4-FFF2-40B4-BE49-F238E27FC236}">
                  <a16:creationId xmlns:a16="http://schemas.microsoft.com/office/drawing/2014/main" id="{25EA7491-34DA-C6DD-FB84-8597EB265521}"/>
                </a:ext>
              </a:extLst>
            </p:cNvPr>
            <p:cNvSpPr txBox="1"/>
            <p:nvPr/>
          </p:nvSpPr>
          <p:spPr>
            <a:xfrm>
              <a:off x="5928038" y="7418972"/>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D</a:t>
              </a:r>
              <a:endParaRPr b="1" dirty="0">
                <a:solidFill>
                  <a:schemeClr val="dk1"/>
                </a:solidFill>
              </a:endParaRPr>
            </a:p>
          </p:txBody>
        </p:sp>
        <p:cxnSp>
          <p:nvCxnSpPr>
            <p:cNvPr id="53" name="Google Shape;194;p22">
              <a:extLst>
                <a:ext uri="{FF2B5EF4-FFF2-40B4-BE49-F238E27FC236}">
                  <a16:creationId xmlns:a16="http://schemas.microsoft.com/office/drawing/2014/main" id="{9FD3A6BC-F382-7118-A79C-DE717B5E9D86}"/>
                </a:ext>
              </a:extLst>
            </p:cNvPr>
            <p:cNvCxnSpPr>
              <a:cxnSpLocks/>
            </p:cNvCxnSpPr>
            <p:nvPr/>
          </p:nvCxnSpPr>
          <p:spPr>
            <a:xfrm>
              <a:off x="6820538" y="7561022"/>
              <a:ext cx="1073863" cy="167112"/>
            </a:xfrm>
            <a:prstGeom prst="straightConnector1">
              <a:avLst/>
            </a:prstGeom>
            <a:noFill/>
            <a:ln w="19050" cap="flat" cmpd="sng">
              <a:solidFill>
                <a:schemeClr val="bg1"/>
              </a:solidFill>
              <a:prstDash val="solid"/>
              <a:round/>
              <a:headEnd type="none" w="med" len="med"/>
              <a:tailEnd type="none" w="med" len="med"/>
            </a:ln>
          </p:spPr>
        </p:cxnSp>
      </p:grpSp>
      <p:sp>
        <p:nvSpPr>
          <p:cNvPr id="138" name="Oval 137">
            <a:extLst>
              <a:ext uri="{FF2B5EF4-FFF2-40B4-BE49-F238E27FC236}">
                <a16:creationId xmlns:a16="http://schemas.microsoft.com/office/drawing/2014/main" id="{D60E1540-9686-0A11-113F-7DB0806AED13}"/>
              </a:ext>
            </a:extLst>
          </p:cNvPr>
          <p:cNvSpPr/>
          <p:nvPr/>
        </p:nvSpPr>
        <p:spPr>
          <a:xfrm>
            <a:off x="2915554" y="2964471"/>
            <a:ext cx="7190284" cy="6998232"/>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9" name="Oval 138">
            <a:extLst>
              <a:ext uri="{FF2B5EF4-FFF2-40B4-BE49-F238E27FC236}">
                <a16:creationId xmlns:a16="http://schemas.microsoft.com/office/drawing/2014/main" id="{9B39E07C-151F-5D91-00CE-CFE06953F115}"/>
              </a:ext>
            </a:extLst>
          </p:cNvPr>
          <p:cNvSpPr/>
          <p:nvPr/>
        </p:nvSpPr>
        <p:spPr>
          <a:xfrm>
            <a:off x="5811453" y="2398124"/>
            <a:ext cx="7190284" cy="6998232"/>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Freeform: Shape 142">
            <a:extLst>
              <a:ext uri="{FF2B5EF4-FFF2-40B4-BE49-F238E27FC236}">
                <a16:creationId xmlns:a16="http://schemas.microsoft.com/office/drawing/2014/main" id="{1D6B424F-98B0-FD38-32B3-A81B0E5C1334}"/>
              </a:ext>
            </a:extLst>
          </p:cNvPr>
          <p:cNvSpPr/>
          <p:nvPr/>
        </p:nvSpPr>
        <p:spPr>
          <a:xfrm>
            <a:off x="1491175" y="3713871"/>
            <a:ext cx="5767754" cy="6668086"/>
          </a:xfrm>
          <a:custGeom>
            <a:avLst/>
            <a:gdLst>
              <a:gd name="connsiteX0" fmla="*/ 5430130 w 5767754"/>
              <a:gd name="connsiteY0" fmla="*/ 4346917 h 6668086"/>
              <a:gd name="connsiteX1" fmla="*/ 3024554 w 5767754"/>
              <a:gd name="connsiteY1" fmla="*/ 0 h 6668086"/>
              <a:gd name="connsiteX2" fmla="*/ 0 w 5767754"/>
              <a:gd name="connsiteY2" fmla="*/ 2053883 h 6668086"/>
              <a:gd name="connsiteX3" fmla="*/ 3404382 w 5767754"/>
              <a:gd name="connsiteY3" fmla="*/ 6668086 h 6668086"/>
              <a:gd name="connsiteX4" fmla="*/ 5767754 w 5767754"/>
              <a:gd name="connsiteY4" fmla="*/ 4867421 h 6668086"/>
              <a:gd name="connsiteX5" fmla="*/ 5430130 w 5767754"/>
              <a:gd name="connsiteY5" fmla="*/ 4346917 h 6668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7754" h="6668086">
                <a:moveTo>
                  <a:pt x="5430130" y="4346917"/>
                </a:moveTo>
                <a:lnTo>
                  <a:pt x="3024554" y="0"/>
                </a:lnTo>
                <a:lnTo>
                  <a:pt x="0" y="2053883"/>
                </a:lnTo>
                <a:lnTo>
                  <a:pt x="3404382" y="6668086"/>
                </a:lnTo>
                <a:lnTo>
                  <a:pt x="5767754" y="4867421"/>
                </a:lnTo>
                <a:lnTo>
                  <a:pt x="5430130" y="4346917"/>
                </a:lnTo>
                <a:close/>
              </a:path>
            </a:pathLst>
          </a:cu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45" name="Google Shape;195;p22">
            <a:extLst>
              <a:ext uri="{FF2B5EF4-FFF2-40B4-BE49-F238E27FC236}">
                <a16:creationId xmlns:a16="http://schemas.microsoft.com/office/drawing/2014/main" id="{6F8DB047-465E-ACB7-9703-E4D1ECBA0D1D}"/>
              </a:ext>
            </a:extLst>
          </p:cNvPr>
          <p:cNvGrpSpPr/>
          <p:nvPr/>
        </p:nvGrpSpPr>
        <p:grpSpPr>
          <a:xfrm>
            <a:off x="12096411" y="7652825"/>
            <a:ext cx="1947941" cy="1759319"/>
            <a:chOff x="6834480" y="9405964"/>
            <a:chExt cx="1947941" cy="1759319"/>
          </a:xfrm>
        </p:grpSpPr>
        <p:sp>
          <p:nvSpPr>
            <p:cNvPr id="146" name="Google Shape;196;p22">
              <a:extLst>
                <a:ext uri="{FF2B5EF4-FFF2-40B4-BE49-F238E27FC236}">
                  <a16:creationId xmlns:a16="http://schemas.microsoft.com/office/drawing/2014/main" id="{2A18C188-0735-9819-9DD0-F1DCE9D1DE94}"/>
                </a:ext>
              </a:extLst>
            </p:cNvPr>
            <p:cNvSpPr txBox="1"/>
            <p:nvPr/>
          </p:nvSpPr>
          <p:spPr>
            <a:xfrm>
              <a:off x="6834480" y="10669270"/>
              <a:ext cx="1947941"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RESIDENTIAL UNITS</a:t>
              </a:r>
              <a:endParaRPr sz="1000" b="1" dirty="0"/>
            </a:p>
            <a:p>
              <a:pPr marL="0" lvl="0" indent="0" algn="l" rtl="0">
                <a:spcBef>
                  <a:spcPts val="0"/>
                </a:spcBef>
                <a:spcAft>
                  <a:spcPts val="0"/>
                </a:spcAft>
                <a:buNone/>
              </a:pPr>
              <a:r>
                <a:rPr lang="fr" sz="1000" b="1" dirty="0"/>
                <a:t>100FT W FROM DPI D</a:t>
              </a:r>
              <a:endParaRPr sz="1000" b="1" dirty="0"/>
            </a:p>
          </p:txBody>
        </p:sp>
        <p:cxnSp>
          <p:nvCxnSpPr>
            <p:cNvPr id="147" name="Google Shape;197;p22">
              <a:extLst>
                <a:ext uri="{FF2B5EF4-FFF2-40B4-BE49-F238E27FC236}">
                  <a16:creationId xmlns:a16="http://schemas.microsoft.com/office/drawing/2014/main" id="{E63FBADE-EA35-A293-2BA8-F5684BCFDE7A}"/>
                </a:ext>
              </a:extLst>
            </p:cNvPr>
            <p:cNvCxnSpPr>
              <a:cxnSpLocks/>
              <a:stCxn id="146" idx="0"/>
            </p:cNvCxnSpPr>
            <p:nvPr/>
          </p:nvCxnSpPr>
          <p:spPr>
            <a:xfrm flipV="1">
              <a:off x="7808451" y="9405964"/>
              <a:ext cx="139940" cy="1263306"/>
            </a:xfrm>
            <a:prstGeom prst="straightConnector1">
              <a:avLst/>
            </a:prstGeom>
            <a:noFill/>
            <a:ln w="19050" cap="flat" cmpd="sng">
              <a:solidFill>
                <a:schemeClr val="bg1"/>
              </a:solidFill>
              <a:prstDash val="solid"/>
              <a:round/>
              <a:headEnd type="none" w="med" len="med"/>
              <a:tailEnd type="none" w="med" len="med"/>
            </a:ln>
          </p:spPr>
        </p:cxnSp>
      </p:grpSp>
      <p:sp>
        <p:nvSpPr>
          <p:cNvPr id="151" name="Freeform: Shape 150">
            <a:extLst>
              <a:ext uri="{FF2B5EF4-FFF2-40B4-BE49-F238E27FC236}">
                <a16:creationId xmlns:a16="http://schemas.microsoft.com/office/drawing/2014/main" id="{5DBCF6CA-BADE-1493-06EA-EFE52F0864F2}"/>
              </a:ext>
            </a:extLst>
          </p:cNvPr>
          <p:cNvSpPr/>
          <p:nvPr/>
        </p:nvSpPr>
        <p:spPr>
          <a:xfrm>
            <a:off x="10170942" y="3024554"/>
            <a:ext cx="4445390" cy="4740812"/>
          </a:xfrm>
          <a:custGeom>
            <a:avLst/>
            <a:gdLst>
              <a:gd name="connsiteX0" fmla="*/ 168812 w 4445390"/>
              <a:gd name="connsiteY0" fmla="*/ 4740812 h 4740812"/>
              <a:gd name="connsiteX1" fmla="*/ 168812 w 4445390"/>
              <a:gd name="connsiteY1" fmla="*/ 4740812 h 4740812"/>
              <a:gd name="connsiteX2" fmla="*/ 0 w 4445390"/>
              <a:gd name="connsiteY2" fmla="*/ 14068 h 4740812"/>
              <a:gd name="connsiteX3" fmla="*/ 4318781 w 4445390"/>
              <a:gd name="connsiteY3" fmla="*/ 0 h 4740812"/>
              <a:gd name="connsiteX4" fmla="*/ 4445390 w 4445390"/>
              <a:gd name="connsiteY4" fmla="*/ 4543864 h 4740812"/>
              <a:gd name="connsiteX5" fmla="*/ 168812 w 4445390"/>
              <a:gd name="connsiteY5" fmla="*/ 4740812 h 4740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5390" h="4740812">
                <a:moveTo>
                  <a:pt x="168812" y="4740812"/>
                </a:moveTo>
                <a:lnTo>
                  <a:pt x="168812" y="4740812"/>
                </a:lnTo>
                <a:lnTo>
                  <a:pt x="0" y="14068"/>
                </a:lnTo>
                <a:lnTo>
                  <a:pt x="4318781" y="0"/>
                </a:lnTo>
                <a:lnTo>
                  <a:pt x="4445390" y="4543864"/>
                </a:lnTo>
                <a:lnTo>
                  <a:pt x="168812" y="4740812"/>
                </a:lnTo>
                <a:close/>
              </a:path>
            </a:pathLst>
          </a:cu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pSp>
        <p:nvGrpSpPr>
          <p:cNvPr id="19" name="Group 18">
            <a:extLst>
              <a:ext uri="{FF2B5EF4-FFF2-40B4-BE49-F238E27FC236}">
                <a16:creationId xmlns:a16="http://schemas.microsoft.com/office/drawing/2014/main" id="{2874B8D2-490B-EC68-91F3-93308D869B99}"/>
              </a:ext>
            </a:extLst>
          </p:cNvPr>
          <p:cNvGrpSpPr/>
          <p:nvPr/>
        </p:nvGrpSpPr>
        <p:grpSpPr>
          <a:xfrm>
            <a:off x="0" y="0"/>
            <a:ext cx="15119350" cy="1980670"/>
            <a:chOff x="0" y="0"/>
            <a:chExt cx="15119350" cy="1980670"/>
          </a:xfrm>
        </p:grpSpPr>
        <p:sp>
          <p:nvSpPr>
            <p:cNvPr id="39" name="Rectangle 38">
              <a:extLst>
                <a:ext uri="{FF2B5EF4-FFF2-40B4-BE49-F238E27FC236}">
                  <a16:creationId xmlns:a16="http://schemas.microsoft.com/office/drawing/2014/main" id="{17B425AB-18B2-BCD4-F94E-282D9F430563}"/>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0" name="TextBox 39">
              <a:extLst>
                <a:ext uri="{FF2B5EF4-FFF2-40B4-BE49-F238E27FC236}">
                  <a16:creationId xmlns:a16="http://schemas.microsoft.com/office/drawing/2014/main" id="{93743685-42C0-B0DB-66BD-A7AB33BFFB0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1" name="Picture 3">
              <a:extLst>
                <a:ext uri="{FF2B5EF4-FFF2-40B4-BE49-F238E27FC236}">
                  <a16:creationId xmlns:a16="http://schemas.microsoft.com/office/drawing/2014/main" id="{95F81AC7-5A0D-9CB5-06AC-E716A704ABE0}"/>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42" name="Group 41">
              <a:extLst>
                <a:ext uri="{FF2B5EF4-FFF2-40B4-BE49-F238E27FC236}">
                  <a16:creationId xmlns:a16="http://schemas.microsoft.com/office/drawing/2014/main" id="{EAE956C0-B9B6-B332-AFE8-53490D9216BB}"/>
                </a:ext>
              </a:extLst>
            </p:cNvPr>
            <p:cNvGrpSpPr/>
            <p:nvPr/>
          </p:nvGrpSpPr>
          <p:grpSpPr>
            <a:xfrm>
              <a:off x="1" y="0"/>
              <a:ext cx="15119349" cy="1921524"/>
              <a:chOff x="1" y="-1616"/>
              <a:chExt cx="15119349" cy="1921524"/>
            </a:xfrm>
          </p:grpSpPr>
          <p:sp>
            <p:nvSpPr>
              <p:cNvPr id="49" name="Rectangle 48">
                <a:extLst>
                  <a:ext uri="{FF2B5EF4-FFF2-40B4-BE49-F238E27FC236}">
                    <a16:creationId xmlns:a16="http://schemas.microsoft.com/office/drawing/2014/main" id="{7B8AEA59-7618-8C1D-FFEE-585B0AFD064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a:extLst>
                  <a:ext uri="{FF2B5EF4-FFF2-40B4-BE49-F238E27FC236}">
                    <a16:creationId xmlns:a16="http://schemas.microsoft.com/office/drawing/2014/main" id="{3922000C-8743-184E-DA71-E348BBC04DB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a:extLst>
                  <a:ext uri="{FF2B5EF4-FFF2-40B4-BE49-F238E27FC236}">
                    <a16:creationId xmlns:a16="http://schemas.microsoft.com/office/drawing/2014/main" id="{EF919EA7-1EDA-EFCF-ADFC-31274E357A0F}"/>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155C59A1-4C22-3939-B43F-6D7ECF689CAC}"/>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24340D93-2C7C-D05C-13F0-C95C7A3E0085}"/>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a:extLst>
                  <a:ext uri="{FF2B5EF4-FFF2-40B4-BE49-F238E27FC236}">
                    <a16:creationId xmlns:a16="http://schemas.microsoft.com/office/drawing/2014/main" id="{C0ABC6F1-4F8E-0166-FBD0-1560CF8F6DC3}"/>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43" name="TextBox 42">
              <a:extLst>
                <a:ext uri="{FF2B5EF4-FFF2-40B4-BE49-F238E27FC236}">
                  <a16:creationId xmlns:a16="http://schemas.microsoft.com/office/drawing/2014/main" id="{A81CD172-8ED1-490B-0217-EF62C95D2A6D}"/>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44" name="TextBox 43">
              <a:extLst>
                <a:ext uri="{FF2B5EF4-FFF2-40B4-BE49-F238E27FC236}">
                  <a16:creationId xmlns:a16="http://schemas.microsoft.com/office/drawing/2014/main" id="{DB84BF92-E9A8-090E-D02F-8325EF489EE6}"/>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45" name="TextBox 44">
              <a:extLst>
                <a:ext uri="{FF2B5EF4-FFF2-40B4-BE49-F238E27FC236}">
                  <a16:creationId xmlns:a16="http://schemas.microsoft.com/office/drawing/2014/main" id="{EC08103E-6577-A0FA-4BA7-61D7DE8C429D}"/>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46" name="TextBox 45">
              <a:extLst>
                <a:ext uri="{FF2B5EF4-FFF2-40B4-BE49-F238E27FC236}">
                  <a16:creationId xmlns:a16="http://schemas.microsoft.com/office/drawing/2014/main" id="{FBF6F713-6995-F7BC-0860-C778D0EC9208}"/>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47" name="Picture 46" descr="D:\GIT PROJECTS\OPAT-background\Virtual Intelligence Service only logo.PNG">
              <a:extLst>
                <a:ext uri="{FF2B5EF4-FFF2-40B4-BE49-F238E27FC236}">
                  <a16:creationId xmlns:a16="http://schemas.microsoft.com/office/drawing/2014/main" id="{1C554BD7-7CC2-12D1-0183-6C8B7512EC11}"/>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48" name="Rektangel 11">
              <a:extLst>
                <a:ext uri="{FF2B5EF4-FFF2-40B4-BE49-F238E27FC236}">
                  <a16:creationId xmlns:a16="http://schemas.microsoft.com/office/drawing/2014/main" id="{73DB5FE2-1F8B-79C9-6E59-F976F83FAEC0}"/>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15" name="Google Shape;215;p23"/>
          <p:cNvGraphicFramePr/>
          <p:nvPr>
            <p:extLst>
              <p:ext uri="{D42A27DB-BD31-4B8C-83A1-F6EECF244321}">
                <p14:modId xmlns:p14="http://schemas.microsoft.com/office/powerpoint/2010/main" val="409069735"/>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Industrial Units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13</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100ft SW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Civilian Industrial Units, will incur causalities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r>
                        <a:rPr lang="en-GB" dirty="0">
                          <a:solidFill>
                            <a:schemeClr val="dk1"/>
                          </a:solidFill>
                        </a:rPr>
                        <a:t>Residential Units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800ft W of DPI B,C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Civilian Residential Units, will incur causalities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21" name="TextBox 20">
            <a:extLst>
              <a:ext uri="{FF2B5EF4-FFF2-40B4-BE49-F238E27FC236}">
                <a16:creationId xmlns:a16="http://schemas.microsoft.com/office/drawing/2014/main" id="{F9EF4208-1856-6E50-5291-A68B263FE83C}"/>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1/1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pSp>
        <p:nvGrpSpPr>
          <p:cNvPr id="39" name="Group 38">
            <a:extLst>
              <a:ext uri="{FF2B5EF4-FFF2-40B4-BE49-F238E27FC236}">
                <a16:creationId xmlns:a16="http://schemas.microsoft.com/office/drawing/2014/main" id="{80BBF8A1-2536-A881-2A84-8EB06CDAC713}"/>
              </a:ext>
            </a:extLst>
          </p:cNvPr>
          <p:cNvGrpSpPr/>
          <p:nvPr/>
        </p:nvGrpSpPr>
        <p:grpSpPr>
          <a:xfrm>
            <a:off x="0" y="0"/>
            <a:ext cx="15119350" cy="1980670"/>
            <a:chOff x="0" y="0"/>
            <a:chExt cx="15119350" cy="1980670"/>
          </a:xfrm>
        </p:grpSpPr>
        <p:sp>
          <p:nvSpPr>
            <p:cNvPr id="40" name="Rectangle 39">
              <a:extLst>
                <a:ext uri="{FF2B5EF4-FFF2-40B4-BE49-F238E27FC236}">
                  <a16:creationId xmlns:a16="http://schemas.microsoft.com/office/drawing/2014/main" id="{5CC7EF2B-D38D-BFE4-6AD2-FB32E9524379}"/>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1" name="TextBox 40">
              <a:extLst>
                <a:ext uri="{FF2B5EF4-FFF2-40B4-BE49-F238E27FC236}">
                  <a16:creationId xmlns:a16="http://schemas.microsoft.com/office/drawing/2014/main" id="{B981A276-C995-0FFE-0517-21F5BC856DD6}"/>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2" name="Picture 3">
              <a:extLst>
                <a:ext uri="{FF2B5EF4-FFF2-40B4-BE49-F238E27FC236}">
                  <a16:creationId xmlns:a16="http://schemas.microsoft.com/office/drawing/2014/main" id="{D321EC5C-1C2A-790D-E555-7D5EAA184E1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43" name="Group 42">
              <a:extLst>
                <a:ext uri="{FF2B5EF4-FFF2-40B4-BE49-F238E27FC236}">
                  <a16:creationId xmlns:a16="http://schemas.microsoft.com/office/drawing/2014/main" id="{2AE2BCBD-5B5F-E6CB-54E5-F595CA8287DF}"/>
                </a:ext>
              </a:extLst>
            </p:cNvPr>
            <p:cNvGrpSpPr/>
            <p:nvPr/>
          </p:nvGrpSpPr>
          <p:grpSpPr>
            <a:xfrm>
              <a:off x="1" y="0"/>
              <a:ext cx="15119349" cy="1921524"/>
              <a:chOff x="1" y="-1616"/>
              <a:chExt cx="15119349" cy="1921524"/>
            </a:xfrm>
          </p:grpSpPr>
          <p:sp>
            <p:nvSpPr>
              <p:cNvPr id="50" name="Rectangle 49">
                <a:extLst>
                  <a:ext uri="{FF2B5EF4-FFF2-40B4-BE49-F238E27FC236}">
                    <a16:creationId xmlns:a16="http://schemas.microsoft.com/office/drawing/2014/main" id="{51619670-5547-299F-B38F-B20BCE647BC6}"/>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a:extLst>
                  <a:ext uri="{FF2B5EF4-FFF2-40B4-BE49-F238E27FC236}">
                    <a16:creationId xmlns:a16="http://schemas.microsoft.com/office/drawing/2014/main" id="{D6539F6D-91EA-AE7C-6B30-52722893C40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977B3492-9387-EE02-EB22-A3497FC6D093}"/>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E943B13D-8796-87D0-C5E4-C9C404EE12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a:extLst>
                  <a:ext uri="{FF2B5EF4-FFF2-40B4-BE49-F238E27FC236}">
                    <a16:creationId xmlns:a16="http://schemas.microsoft.com/office/drawing/2014/main" id="{A4EB31FF-7E3B-0FCE-60A1-14AC2D13B91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a:extLst>
                  <a:ext uri="{FF2B5EF4-FFF2-40B4-BE49-F238E27FC236}">
                    <a16:creationId xmlns:a16="http://schemas.microsoft.com/office/drawing/2014/main" id="{7C5E57C6-1CCC-5A94-EF86-D00216D2E9C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44" name="TextBox 43">
              <a:extLst>
                <a:ext uri="{FF2B5EF4-FFF2-40B4-BE49-F238E27FC236}">
                  <a16:creationId xmlns:a16="http://schemas.microsoft.com/office/drawing/2014/main" id="{11B53426-1C98-279D-04CE-518687D076A8}"/>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Murmashi</a:t>
              </a:r>
              <a:r>
                <a:rPr lang="en-GB" sz="2000" b="1" dirty="0"/>
                <a:t> Bomb Factory, SRN</a:t>
              </a:r>
            </a:p>
          </p:txBody>
        </p:sp>
        <p:sp>
          <p:nvSpPr>
            <p:cNvPr id="45" name="TextBox 44">
              <a:extLst>
                <a:ext uri="{FF2B5EF4-FFF2-40B4-BE49-F238E27FC236}">
                  <a16:creationId xmlns:a16="http://schemas.microsoft.com/office/drawing/2014/main" id="{C03D2C18-0075-54F4-470F-8838BC744C27}"/>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SRNTGT103  CATCODE: 9</a:t>
              </a:r>
            </a:p>
            <a:p>
              <a:pPr marL="0" lvl="0" indent="0" algn="l" rtl="0">
                <a:spcBef>
                  <a:spcPts val="0"/>
                </a:spcBef>
                <a:spcAft>
                  <a:spcPts val="0"/>
                </a:spcAft>
                <a:buNone/>
              </a:pPr>
              <a:r>
                <a:rPr lang="en-GB" sz="1500" b="1" dirty="0"/>
                <a:t>MIDB GEO: </a:t>
              </a:r>
              <a:r>
                <a:rPr lang="pt-BR" sz="1500" b="1" dirty="0"/>
                <a:t>N 68 48.603 E 032 46.608</a:t>
              </a:r>
              <a:endParaRPr lang="en-GB" sz="1500" b="1" dirty="0"/>
            </a:p>
            <a:p>
              <a:pPr marL="0" lvl="0" indent="0" algn="l" rtl="0">
                <a:spcBef>
                  <a:spcPts val="0"/>
                </a:spcBef>
                <a:spcAft>
                  <a:spcPts val="0"/>
                </a:spcAft>
                <a:buNone/>
              </a:pPr>
              <a:r>
                <a:rPr lang="en-GB" sz="1500" b="1" dirty="0"/>
                <a:t>ICOD: 2011-JUL-06 DOI:2011-JUL-06</a:t>
              </a:r>
            </a:p>
          </p:txBody>
        </p:sp>
        <p:sp>
          <p:nvSpPr>
            <p:cNvPr id="46" name="TextBox 45">
              <a:extLst>
                <a:ext uri="{FF2B5EF4-FFF2-40B4-BE49-F238E27FC236}">
                  <a16:creationId xmlns:a16="http://schemas.microsoft.com/office/drawing/2014/main" id="{D78469F3-04C3-CFEE-24B0-6908C4CDEF3B}"/>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47" name="TextBox 46">
              <a:extLst>
                <a:ext uri="{FF2B5EF4-FFF2-40B4-BE49-F238E27FC236}">
                  <a16:creationId xmlns:a16="http://schemas.microsoft.com/office/drawing/2014/main" id="{A323C3DF-CF14-897A-8183-09F9E01C757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48" name="Picture 47" descr="D:\GIT PROJECTS\OPAT-background\Virtual Intelligence Service only logo.PNG">
              <a:extLst>
                <a:ext uri="{FF2B5EF4-FFF2-40B4-BE49-F238E27FC236}">
                  <a16:creationId xmlns:a16="http://schemas.microsoft.com/office/drawing/2014/main" id="{AE0C555D-2C3C-0A39-99A4-FB1FE40A6D57}"/>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49" name="Rektangel 11">
              <a:extLst>
                <a:ext uri="{FF2B5EF4-FFF2-40B4-BE49-F238E27FC236}">
                  <a16:creationId xmlns:a16="http://schemas.microsoft.com/office/drawing/2014/main" id="{2461DB3E-4528-9ECA-E227-9E3E61FFB127}"/>
                </a:ext>
              </a:extLst>
            </p:cNvPr>
            <p:cNvSpPr/>
            <p:nvPr/>
          </p:nvSpPr>
          <p:spPr>
            <a:xfrm>
              <a:off x="10172112" y="93586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0" name="Picture 19" descr="An aerial view of a city&#10;&#10;Description automatically generated">
            <a:extLst>
              <a:ext uri="{FF2B5EF4-FFF2-40B4-BE49-F238E27FC236}">
                <a16:creationId xmlns:a16="http://schemas.microsoft.com/office/drawing/2014/main" id="{37AD63D4-FDF0-CB07-1FEA-35AEFB808CD4}"/>
              </a:ext>
            </a:extLst>
          </p:cNvPr>
          <p:cNvPicPr>
            <a:picLocks noChangeAspect="1"/>
          </p:cNvPicPr>
          <p:nvPr/>
        </p:nvPicPr>
        <p:blipFill>
          <a:blip r:embed="rId5">
            <a:grayscl/>
            <a:extLst>
              <a:ext uri="{BEBA8EAE-BF5A-486C-A8C5-ECC9F3942E4B}">
                <a14:imgProps xmlns:a14="http://schemas.microsoft.com/office/drawing/2010/main">
                  <a14:imgLayer r:embed="rId6">
                    <a14:imgEffect>
                      <a14:sharpenSoften amount="7000"/>
                    </a14:imgEffect>
                    <a14:imgEffect>
                      <a14:colorTemperature colorTemp="2389"/>
                    </a14:imgEffect>
                    <a14:imgEffect>
                      <a14:saturation sat="0"/>
                    </a14:imgEffect>
                  </a14:imgLayer>
                </a14:imgProps>
              </a:ext>
            </a:extLst>
          </a:blip>
          <a:srcRect l="41257" t="35835" r="45910" b="46968"/>
          <a:stretch/>
        </p:blipFill>
        <p:spPr>
          <a:xfrm>
            <a:off x="7938414" y="1913410"/>
            <a:ext cx="7180935" cy="4167215"/>
          </a:xfrm>
          <a:prstGeom prst="rect">
            <a:avLst/>
          </a:prstGeom>
        </p:spPr>
      </p:pic>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TARGET OBJECTIVE</a:t>
              </a:r>
              <a:endParaRPr b="1">
                <a:solidFill>
                  <a:schemeClr val="dk1"/>
                </a:solidFill>
              </a:endParaRPr>
            </a:p>
            <a:p>
              <a:pPr marL="0" lvl="0" indent="0" algn="ctr" rtl="0">
                <a:spcBef>
                  <a:spcPts val="0"/>
                </a:spcBef>
                <a:spcAft>
                  <a:spcPts val="0"/>
                </a:spcAft>
                <a:buNone/>
              </a:pPr>
              <a:r>
                <a:rPr lang="fr" b="1">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JDPI:[XXXXXX]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[CLASSIFICATION]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38" name="TextBox 37">
            <a:extLst>
              <a:ext uri="{FF2B5EF4-FFF2-40B4-BE49-F238E27FC236}">
                <a16:creationId xmlns:a16="http://schemas.microsoft.com/office/drawing/2014/main" id="{4C0EAB3D-E78C-3EC1-3F6D-1B1996B370B8}"/>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extLst>
              <p:ext uri="{D42A27DB-BD31-4B8C-83A1-F6EECF244321}">
                <p14:modId xmlns:p14="http://schemas.microsoft.com/office/powerpoint/2010/main" val="4015723090"/>
              </p:ext>
            </p:extLst>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A unique, alphanumeric coded aimpoint identified by a three dimensional mensurated point. It represents a weapon or capability desired point of impact or penetration.</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Specific entities, locations, or objects that are protected from intentional targeting under the Law of Armed Conflict (LOAC) or by operational policy.</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 name="Picture 1" descr="D:\GIT PROJECTS\OPAT-background\Virtual Intelligence Service only logo.PNG">
            <a:extLst>
              <a:ext uri="{FF2B5EF4-FFF2-40B4-BE49-F238E27FC236}">
                <a16:creationId xmlns:a16="http://schemas.microsoft.com/office/drawing/2014/main" id="{A350AAC5-07E1-6E5B-A968-8192E0A19293}"/>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488</TotalTime>
  <Words>1469</Words>
  <Application>Microsoft Office PowerPoint</Application>
  <PresentationFormat>Custom</PresentationFormat>
  <Paragraphs>265</Paragraphs>
  <Slides>15</Slides>
  <Notes>14</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15</vt:i4>
      </vt:variant>
    </vt:vector>
  </HeadingPairs>
  <TitlesOfParts>
    <vt:vector size="17" baseType="lpstr">
      <vt:lpstr>Arial</vt:lpstr>
      <vt:lpstr>Simple Light</vt:lpstr>
      <vt:lpstr>TARGET FOLDER  SRNTGT103   Murmashi Bomb Factory, SRN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Jon Desmarais</cp:lastModifiedBy>
  <cp:revision>8</cp:revision>
  <dcterms:modified xsi:type="dcterms:W3CDTF">2025-01-06T10:45:09Z</dcterms:modified>
</cp:coreProperties>
</file>